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98" r:id="rId2"/>
    <p:sldId id="259" r:id="rId3"/>
    <p:sldId id="301" r:id="rId4"/>
    <p:sldId id="284" r:id="rId5"/>
    <p:sldId id="280" r:id="rId6"/>
    <p:sldId id="260" r:id="rId7"/>
    <p:sldId id="282" r:id="rId8"/>
    <p:sldId id="302" r:id="rId9"/>
    <p:sldId id="283" r:id="rId10"/>
    <p:sldId id="293" r:id="rId11"/>
    <p:sldId id="285" r:id="rId12"/>
    <p:sldId id="303" r:id="rId13"/>
    <p:sldId id="296" r:id="rId14"/>
    <p:sldId id="286" r:id="rId15"/>
    <p:sldId id="304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HqARS6Cw0BRFkiVfz3NOc0FwM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634"/>
    <a:srgbClr val="25232C"/>
    <a:srgbClr val="282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0"/>
    <p:restoredTop sz="94696"/>
  </p:normalViewPr>
  <p:slideViewPr>
    <p:cSldViewPr snapToGrid="0">
      <p:cViewPr varScale="1">
        <p:scale>
          <a:sx n="151" d="100"/>
          <a:sy n="151" d="100"/>
        </p:scale>
        <p:origin x="8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0EACC-F675-4E52-9B29-D59A50F30BF2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F8529-F9A6-43F1-A650-DB53367A7D1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Assist</a:t>
          </a:r>
        </a:p>
      </dgm:t>
    </dgm:pt>
    <dgm:pt modelId="{4B82741C-C760-482B-8FBB-4BED45848228}" type="parTrans" cxnId="{79782D8F-D138-4505-8189-DD53F49565BA}">
      <dgm:prSet/>
      <dgm:spPr/>
      <dgm:t>
        <a:bodyPr/>
        <a:lstStyle/>
        <a:p>
          <a:endParaRPr lang="en-US"/>
        </a:p>
      </dgm:t>
    </dgm:pt>
    <dgm:pt modelId="{6CB8A536-2460-48D7-A85A-380F93BAFE02}" type="sibTrans" cxnId="{79782D8F-D138-4505-8189-DD53F49565BA}">
      <dgm:prSet/>
      <dgm:spPr/>
      <dgm:t>
        <a:bodyPr/>
        <a:lstStyle/>
        <a:p>
          <a:endParaRPr lang="en-US"/>
        </a:p>
      </dgm:t>
    </dgm:pt>
    <dgm:pt modelId="{E3531DDC-2908-4502-90F9-312EB7D513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Assist academic faculty in running a small business, so they can focus on the science of their discoveries.</a:t>
          </a:r>
        </a:p>
      </dgm:t>
    </dgm:pt>
    <dgm:pt modelId="{110F32CF-A790-4FAF-9994-E31C31BBCDC4}" type="parTrans" cxnId="{7E037DCB-3822-4FA3-BE59-B13951ABA474}">
      <dgm:prSet/>
      <dgm:spPr/>
      <dgm:t>
        <a:bodyPr/>
        <a:lstStyle/>
        <a:p>
          <a:endParaRPr lang="en-US"/>
        </a:p>
      </dgm:t>
    </dgm:pt>
    <dgm:pt modelId="{95CE16CC-29F7-425F-BD5B-18F2D82D5B2E}" type="sibTrans" cxnId="{7E037DCB-3822-4FA3-BE59-B13951ABA474}">
      <dgm:prSet/>
      <dgm:spPr/>
      <dgm:t>
        <a:bodyPr/>
        <a:lstStyle/>
        <a:p>
          <a:endParaRPr lang="en-US"/>
        </a:p>
      </dgm:t>
    </dgm:pt>
    <dgm:pt modelId="{BCFB2D0D-9AE9-4D87-9C59-B263468F6A2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Accelerate</a:t>
          </a:r>
        </a:p>
      </dgm:t>
    </dgm:pt>
    <dgm:pt modelId="{7946AE65-8806-4B57-B72E-A8161B4FEB73}" type="parTrans" cxnId="{EF466C79-8331-4CAD-B996-9BB7830328A4}">
      <dgm:prSet/>
      <dgm:spPr/>
      <dgm:t>
        <a:bodyPr/>
        <a:lstStyle/>
        <a:p>
          <a:endParaRPr lang="en-US"/>
        </a:p>
      </dgm:t>
    </dgm:pt>
    <dgm:pt modelId="{760C59A6-B64D-441E-AEEE-ADC4FF289EEE}" type="sibTrans" cxnId="{EF466C79-8331-4CAD-B996-9BB7830328A4}">
      <dgm:prSet/>
      <dgm:spPr/>
      <dgm:t>
        <a:bodyPr/>
        <a:lstStyle/>
        <a:p>
          <a:endParaRPr lang="en-US"/>
        </a:p>
      </dgm:t>
    </dgm:pt>
    <dgm:pt modelId="{0BEF5BD9-D058-4E72-A2F9-760DBBAE26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Accelerate new discoveries to consumers and patients in need</a:t>
          </a:r>
        </a:p>
      </dgm:t>
    </dgm:pt>
    <dgm:pt modelId="{9CBE3D2E-518C-40C0-ADDF-5AE04565DB90}" type="parTrans" cxnId="{EABD95AC-51C7-4161-8B5B-1723A5E9F605}">
      <dgm:prSet/>
      <dgm:spPr/>
      <dgm:t>
        <a:bodyPr/>
        <a:lstStyle/>
        <a:p>
          <a:endParaRPr lang="en-US"/>
        </a:p>
      </dgm:t>
    </dgm:pt>
    <dgm:pt modelId="{8BE91523-E5DF-4BB0-A41F-307A90E12519}" type="sibTrans" cxnId="{EABD95AC-51C7-4161-8B5B-1723A5E9F605}">
      <dgm:prSet/>
      <dgm:spPr/>
      <dgm:t>
        <a:bodyPr/>
        <a:lstStyle/>
        <a:p>
          <a:endParaRPr lang="en-US"/>
        </a:p>
      </dgm:t>
    </dgm:pt>
    <dgm:pt modelId="{580A8900-BD0C-424A-9BAA-51604FB7FC5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Capitalize</a:t>
          </a:r>
        </a:p>
      </dgm:t>
    </dgm:pt>
    <dgm:pt modelId="{6F6879C5-0F1B-4690-8DCE-F7E0DC530302}" type="parTrans" cxnId="{68DF177E-C8F3-48D6-B51C-6A63ADBF51C1}">
      <dgm:prSet/>
      <dgm:spPr/>
      <dgm:t>
        <a:bodyPr/>
        <a:lstStyle/>
        <a:p>
          <a:endParaRPr lang="en-US"/>
        </a:p>
      </dgm:t>
    </dgm:pt>
    <dgm:pt modelId="{7265EA11-E901-4247-B053-8E23F5CE60CE}" type="sibTrans" cxnId="{68DF177E-C8F3-48D6-B51C-6A63ADBF51C1}">
      <dgm:prSet/>
      <dgm:spPr/>
      <dgm:t>
        <a:bodyPr/>
        <a:lstStyle/>
        <a:p>
          <a:endParaRPr lang="en-US"/>
        </a:p>
      </dgm:t>
    </dgm:pt>
    <dgm:pt modelId="{18C38463-9D9F-411C-A5E6-CFE0FA9478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Capitalize upon the growth in biotechnology investment in the Philadelphia region (and beyond)</a:t>
          </a:r>
        </a:p>
      </dgm:t>
    </dgm:pt>
    <dgm:pt modelId="{FC6DA049-20EA-4CA9-9CE7-2AE683D49956}" type="parTrans" cxnId="{95EA7C87-855E-4C0B-BBB3-713874854C05}">
      <dgm:prSet/>
      <dgm:spPr/>
      <dgm:t>
        <a:bodyPr/>
        <a:lstStyle/>
        <a:p>
          <a:endParaRPr lang="en-US"/>
        </a:p>
      </dgm:t>
    </dgm:pt>
    <dgm:pt modelId="{FED65470-D81D-4E78-94CF-4C64C850B7AA}" type="sibTrans" cxnId="{95EA7C87-855E-4C0B-BBB3-713874854C05}">
      <dgm:prSet/>
      <dgm:spPr/>
      <dgm:t>
        <a:bodyPr/>
        <a:lstStyle/>
        <a:p>
          <a:endParaRPr lang="en-US"/>
        </a:p>
      </dgm:t>
    </dgm:pt>
    <dgm:pt modelId="{F095104B-621E-4095-8648-78900DCBE67C}" type="pres">
      <dgm:prSet presAssocID="{FD00EACC-F675-4E52-9B29-D59A50F30BF2}" presName="root" presStyleCnt="0">
        <dgm:presLayoutVars>
          <dgm:dir/>
          <dgm:resizeHandles val="exact"/>
        </dgm:presLayoutVars>
      </dgm:prSet>
      <dgm:spPr/>
    </dgm:pt>
    <dgm:pt modelId="{E409EAA2-64C5-46DF-94A2-97541F395F25}" type="pres">
      <dgm:prSet presAssocID="{801F8529-F9A6-43F1-A650-DB53367A7D1C}" presName="compNode" presStyleCnt="0"/>
      <dgm:spPr/>
    </dgm:pt>
    <dgm:pt modelId="{5BA0A431-C94C-4567-BCE1-234C9C4F6421}" type="pres">
      <dgm:prSet presAssocID="{801F8529-F9A6-43F1-A650-DB53367A7D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A454FAF-8E81-48D8-B44E-35A727E8CB2D}" type="pres">
      <dgm:prSet presAssocID="{801F8529-F9A6-43F1-A650-DB53367A7D1C}" presName="iconSpace" presStyleCnt="0"/>
      <dgm:spPr/>
    </dgm:pt>
    <dgm:pt modelId="{6F7D3576-6185-4BB2-8887-53564397B258}" type="pres">
      <dgm:prSet presAssocID="{801F8529-F9A6-43F1-A650-DB53367A7D1C}" presName="parTx" presStyleLbl="revTx" presStyleIdx="0" presStyleCnt="6">
        <dgm:presLayoutVars>
          <dgm:chMax val="0"/>
          <dgm:chPref val="0"/>
        </dgm:presLayoutVars>
      </dgm:prSet>
      <dgm:spPr/>
    </dgm:pt>
    <dgm:pt modelId="{CE7D09AA-2125-44EC-90D4-02CA9A0FBE5A}" type="pres">
      <dgm:prSet presAssocID="{801F8529-F9A6-43F1-A650-DB53367A7D1C}" presName="txSpace" presStyleCnt="0"/>
      <dgm:spPr/>
    </dgm:pt>
    <dgm:pt modelId="{2F859FC0-878E-4324-8596-7E468A23435F}" type="pres">
      <dgm:prSet presAssocID="{801F8529-F9A6-43F1-A650-DB53367A7D1C}" presName="desTx" presStyleLbl="revTx" presStyleIdx="1" presStyleCnt="6">
        <dgm:presLayoutVars/>
      </dgm:prSet>
      <dgm:spPr/>
    </dgm:pt>
    <dgm:pt modelId="{6DB14A06-A6FB-4315-A996-90DD7C6DFFD6}" type="pres">
      <dgm:prSet presAssocID="{6CB8A536-2460-48D7-A85A-380F93BAFE02}" presName="sibTrans" presStyleCnt="0"/>
      <dgm:spPr/>
    </dgm:pt>
    <dgm:pt modelId="{05B69FA5-D316-4286-96F3-826729D39677}" type="pres">
      <dgm:prSet presAssocID="{BCFB2D0D-9AE9-4D87-9C59-B263468F6A2F}" presName="compNode" presStyleCnt="0"/>
      <dgm:spPr/>
    </dgm:pt>
    <dgm:pt modelId="{21F3CA6B-A209-4ED6-8F00-A3D00CFD5ECD}" type="pres">
      <dgm:prSet presAssocID="{BCFB2D0D-9AE9-4D87-9C59-B263468F6A2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10D7E8E-DB44-4A27-B5AC-BAC04FFD970D}" type="pres">
      <dgm:prSet presAssocID="{BCFB2D0D-9AE9-4D87-9C59-B263468F6A2F}" presName="iconSpace" presStyleCnt="0"/>
      <dgm:spPr/>
    </dgm:pt>
    <dgm:pt modelId="{DC883A0D-CE29-4CC3-8998-CB24BFD84019}" type="pres">
      <dgm:prSet presAssocID="{BCFB2D0D-9AE9-4D87-9C59-B263468F6A2F}" presName="parTx" presStyleLbl="revTx" presStyleIdx="2" presStyleCnt="6">
        <dgm:presLayoutVars>
          <dgm:chMax val="0"/>
          <dgm:chPref val="0"/>
        </dgm:presLayoutVars>
      </dgm:prSet>
      <dgm:spPr/>
    </dgm:pt>
    <dgm:pt modelId="{96D65807-B30E-42F1-920E-1BCCB5CEADF0}" type="pres">
      <dgm:prSet presAssocID="{BCFB2D0D-9AE9-4D87-9C59-B263468F6A2F}" presName="txSpace" presStyleCnt="0"/>
      <dgm:spPr/>
    </dgm:pt>
    <dgm:pt modelId="{6A25B431-29B2-4EF9-B25A-0BBB739691A8}" type="pres">
      <dgm:prSet presAssocID="{BCFB2D0D-9AE9-4D87-9C59-B263468F6A2F}" presName="desTx" presStyleLbl="revTx" presStyleIdx="3" presStyleCnt="6">
        <dgm:presLayoutVars/>
      </dgm:prSet>
      <dgm:spPr/>
    </dgm:pt>
    <dgm:pt modelId="{BC8B4314-BBE2-4075-8FA3-BC51A4893191}" type="pres">
      <dgm:prSet presAssocID="{760C59A6-B64D-441E-AEEE-ADC4FF289EEE}" presName="sibTrans" presStyleCnt="0"/>
      <dgm:spPr/>
    </dgm:pt>
    <dgm:pt modelId="{B902282F-20A0-4404-BEA7-E7D2EE792C13}" type="pres">
      <dgm:prSet presAssocID="{580A8900-BD0C-424A-9BAA-51604FB7FC5C}" presName="compNode" presStyleCnt="0"/>
      <dgm:spPr/>
    </dgm:pt>
    <dgm:pt modelId="{658D27DA-0BEB-4F37-A1FD-E1B1D629732B}" type="pres">
      <dgm:prSet presAssocID="{580A8900-BD0C-424A-9BAA-51604FB7FC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F98ACD1-C2B1-4386-BF29-39A25E5D0DF6}" type="pres">
      <dgm:prSet presAssocID="{580A8900-BD0C-424A-9BAA-51604FB7FC5C}" presName="iconSpace" presStyleCnt="0"/>
      <dgm:spPr/>
    </dgm:pt>
    <dgm:pt modelId="{02F584B0-7318-4891-9889-3A525B54A031}" type="pres">
      <dgm:prSet presAssocID="{580A8900-BD0C-424A-9BAA-51604FB7FC5C}" presName="parTx" presStyleLbl="revTx" presStyleIdx="4" presStyleCnt="6">
        <dgm:presLayoutVars>
          <dgm:chMax val="0"/>
          <dgm:chPref val="0"/>
        </dgm:presLayoutVars>
      </dgm:prSet>
      <dgm:spPr/>
    </dgm:pt>
    <dgm:pt modelId="{124BC904-90F9-4829-B35E-FCCABF19AFC6}" type="pres">
      <dgm:prSet presAssocID="{580A8900-BD0C-424A-9BAA-51604FB7FC5C}" presName="txSpace" presStyleCnt="0"/>
      <dgm:spPr/>
    </dgm:pt>
    <dgm:pt modelId="{46C52BF5-0829-4697-AD49-9B1C52DC9984}" type="pres">
      <dgm:prSet presAssocID="{580A8900-BD0C-424A-9BAA-51604FB7FC5C}" presName="desTx" presStyleLbl="revTx" presStyleIdx="5" presStyleCnt="6">
        <dgm:presLayoutVars/>
      </dgm:prSet>
      <dgm:spPr/>
    </dgm:pt>
  </dgm:ptLst>
  <dgm:cxnLst>
    <dgm:cxn modelId="{B629081B-9681-4E9B-8C92-A7E1309FFB8C}" type="presOf" srcId="{18C38463-9D9F-411C-A5E6-CFE0FA947818}" destId="{46C52BF5-0829-4697-AD49-9B1C52DC9984}" srcOrd="0" destOrd="0" presId="urn:microsoft.com/office/officeart/2018/5/layout/CenteredIconLabelDescriptionList"/>
    <dgm:cxn modelId="{962ABA58-DEA5-49C1-A71A-924897A8DC70}" type="presOf" srcId="{0BEF5BD9-D058-4E72-A2F9-760DBBAE26AE}" destId="{6A25B431-29B2-4EF9-B25A-0BBB739691A8}" srcOrd="0" destOrd="0" presId="urn:microsoft.com/office/officeart/2018/5/layout/CenteredIconLabelDescriptionList"/>
    <dgm:cxn modelId="{EF466C79-8331-4CAD-B996-9BB7830328A4}" srcId="{FD00EACC-F675-4E52-9B29-D59A50F30BF2}" destId="{BCFB2D0D-9AE9-4D87-9C59-B263468F6A2F}" srcOrd="1" destOrd="0" parTransId="{7946AE65-8806-4B57-B72E-A8161B4FEB73}" sibTransId="{760C59A6-B64D-441E-AEEE-ADC4FF289EEE}"/>
    <dgm:cxn modelId="{68DF177E-C8F3-48D6-B51C-6A63ADBF51C1}" srcId="{FD00EACC-F675-4E52-9B29-D59A50F30BF2}" destId="{580A8900-BD0C-424A-9BAA-51604FB7FC5C}" srcOrd="2" destOrd="0" parTransId="{6F6879C5-0F1B-4690-8DCE-F7E0DC530302}" sibTransId="{7265EA11-E901-4247-B053-8E23F5CE60CE}"/>
    <dgm:cxn modelId="{95EA7C87-855E-4C0B-BBB3-713874854C05}" srcId="{580A8900-BD0C-424A-9BAA-51604FB7FC5C}" destId="{18C38463-9D9F-411C-A5E6-CFE0FA947818}" srcOrd="0" destOrd="0" parTransId="{FC6DA049-20EA-4CA9-9CE7-2AE683D49956}" sibTransId="{FED65470-D81D-4E78-94CF-4C64C850B7AA}"/>
    <dgm:cxn modelId="{79782D8F-D138-4505-8189-DD53F49565BA}" srcId="{FD00EACC-F675-4E52-9B29-D59A50F30BF2}" destId="{801F8529-F9A6-43F1-A650-DB53367A7D1C}" srcOrd="0" destOrd="0" parTransId="{4B82741C-C760-482B-8FBB-4BED45848228}" sibTransId="{6CB8A536-2460-48D7-A85A-380F93BAFE02}"/>
    <dgm:cxn modelId="{8E9D8899-A6DD-4CAE-BC81-03EB3ED59978}" type="presOf" srcId="{E3531DDC-2908-4502-90F9-312EB7D513F3}" destId="{2F859FC0-878E-4324-8596-7E468A23435F}" srcOrd="0" destOrd="0" presId="urn:microsoft.com/office/officeart/2018/5/layout/CenteredIconLabelDescriptionList"/>
    <dgm:cxn modelId="{EABD95AC-51C7-4161-8B5B-1723A5E9F605}" srcId="{BCFB2D0D-9AE9-4D87-9C59-B263468F6A2F}" destId="{0BEF5BD9-D058-4E72-A2F9-760DBBAE26AE}" srcOrd="0" destOrd="0" parTransId="{9CBE3D2E-518C-40C0-ADDF-5AE04565DB90}" sibTransId="{8BE91523-E5DF-4BB0-A41F-307A90E12519}"/>
    <dgm:cxn modelId="{7E037DCB-3822-4FA3-BE59-B13951ABA474}" srcId="{801F8529-F9A6-43F1-A650-DB53367A7D1C}" destId="{E3531DDC-2908-4502-90F9-312EB7D513F3}" srcOrd="0" destOrd="0" parTransId="{110F32CF-A790-4FAF-9994-E31C31BBCDC4}" sibTransId="{95CE16CC-29F7-425F-BD5B-18F2D82D5B2E}"/>
    <dgm:cxn modelId="{5CA68BDF-D200-4A43-B796-F7AAB0BB0282}" type="presOf" srcId="{FD00EACC-F675-4E52-9B29-D59A50F30BF2}" destId="{F095104B-621E-4095-8648-78900DCBE67C}" srcOrd="0" destOrd="0" presId="urn:microsoft.com/office/officeart/2018/5/layout/CenteredIconLabelDescriptionList"/>
    <dgm:cxn modelId="{C53BD0E8-0234-45A6-BC56-7CB6E5837E1A}" type="presOf" srcId="{580A8900-BD0C-424A-9BAA-51604FB7FC5C}" destId="{02F584B0-7318-4891-9889-3A525B54A031}" srcOrd="0" destOrd="0" presId="urn:microsoft.com/office/officeart/2018/5/layout/CenteredIconLabelDescriptionList"/>
    <dgm:cxn modelId="{92E743F3-E165-40FF-AA7B-4BE86B0C2C04}" type="presOf" srcId="{801F8529-F9A6-43F1-A650-DB53367A7D1C}" destId="{6F7D3576-6185-4BB2-8887-53564397B258}" srcOrd="0" destOrd="0" presId="urn:microsoft.com/office/officeart/2018/5/layout/CenteredIconLabelDescriptionList"/>
    <dgm:cxn modelId="{371426F4-31E3-472D-8294-D74A7E3B2F93}" type="presOf" srcId="{BCFB2D0D-9AE9-4D87-9C59-B263468F6A2F}" destId="{DC883A0D-CE29-4CC3-8998-CB24BFD84019}" srcOrd="0" destOrd="0" presId="urn:microsoft.com/office/officeart/2018/5/layout/CenteredIconLabelDescriptionList"/>
    <dgm:cxn modelId="{6E98384E-52DF-49D7-A4D9-1D2D10184F4F}" type="presParOf" srcId="{F095104B-621E-4095-8648-78900DCBE67C}" destId="{E409EAA2-64C5-46DF-94A2-97541F395F25}" srcOrd="0" destOrd="0" presId="urn:microsoft.com/office/officeart/2018/5/layout/CenteredIconLabelDescriptionList"/>
    <dgm:cxn modelId="{8778BEE9-847D-45A5-8154-695CD39F85AE}" type="presParOf" srcId="{E409EAA2-64C5-46DF-94A2-97541F395F25}" destId="{5BA0A431-C94C-4567-BCE1-234C9C4F6421}" srcOrd="0" destOrd="0" presId="urn:microsoft.com/office/officeart/2018/5/layout/CenteredIconLabelDescriptionList"/>
    <dgm:cxn modelId="{1F6D681B-104C-4B51-A26D-657A4A4D31F0}" type="presParOf" srcId="{E409EAA2-64C5-46DF-94A2-97541F395F25}" destId="{8A454FAF-8E81-48D8-B44E-35A727E8CB2D}" srcOrd="1" destOrd="0" presId="urn:microsoft.com/office/officeart/2018/5/layout/CenteredIconLabelDescriptionList"/>
    <dgm:cxn modelId="{BF3D96E3-6193-4F22-B7FF-4C664E6965CD}" type="presParOf" srcId="{E409EAA2-64C5-46DF-94A2-97541F395F25}" destId="{6F7D3576-6185-4BB2-8887-53564397B258}" srcOrd="2" destOrd="0" presId="urn:microsoft.com/office/officeart/2018/5/layout/CenteredIconLabelDescriptionList"/>
    <dgm:cxn modelId="{5334128D-6836-4226-A0EC-339DF9DE5B94}" type="presParOf" srcId="{E409EAA2-64C5-46DF-94A2-97541F395F25}" destId="{CE7D09AA-2125-44EC-90D4-02CA9A0FBE5A}" srcOrd="3" destOrd="0" presId="urn:microsoft.com/office/officeart/2018/5/layout/CenteredIconLabelDescriptionList"/>
    <dgm:cxn modelId="{22B4F759-FC87-47A7-84B1-A657D701DEF1}" type="presParOf" srcId="{E409EAA2-64C5-46DF-94A2-97541F395F25}" destId="{2F859FC0-878E-4324-8596-7E468A23435F}" srcOrd="4" destOrd="0" presId="urn:microsoft.com/office/officeart/2018/5/layout/CenteredIconLabelDescriptionList"/>
    <dgm:cxn modelId="{762F679A-F94F-4AC9-BC42-CDFE05CED1F5}" type="presParOf" srcId="{F095104B-621E-4095-8648-78900DCBE67C}" destId="{6DB14A06-A6FB-4315-A996-90DD7C6DFFD6}" srcOrd="1" destOrd="0" presId="urn:microsoft.com/office/officeart/2018/5/layout/CenteredIconLabelDescriptionList"/>
    <dgm:cxn modelId="{68EF69C3-F871-407D-8BFD-E0BA3A62D498}" type="presParOf" srcId="{F095104B-621E-4095-8648-78900DCBE67C}" destId="{05B69FA5-D316-4286-96F3-826729D39677}" srcOrd="2" destOrd="0" presId="urn:microsoft.com/office/officeart/2018/5/layout/CenteredIconLabelDescriptionList"/>
    <dgm:cxn modelId="{68778E5C-DE96-4491-9267-A1A8228911FB}" type="presParOf" srcId="{05B69FA5-D316-4286-96F3-826729D39677}" destId="{21F3CA6B-A209-4ED6-8F00-A3D00CFD5ECD}" srcOrd="0" destOrd="0" presId="urn:microsoft.com/office/officeart/2018/5/layout/CenteredIconLabelDescriptionList"/>
    <dgm:cxn modelId="{8DBE3241-7691-4AB5-A779-F4E403E3E1EB}" type="presParOf" srcId="{05B69FA5-D316-4286-96F3-826729D39677}" destId="{B10D7E8E-DB44-4A27-B5AC-BAC04FFD970D}" srcOrd="1" destOrd="0" presId="urn:microsoft.com/office/officeart/2018/5/layout/CenteredIconLabelDescriptionList"/>
    <dgm:cxn modelId="{900D03D9-21AA-4EB6-9B72-ECE6CE86AC90}" type="presParOf" srcId="{05B69FA5-D316-4286-96F3-826729D39677}" destId="{DC883A0D-CE29-4CC3-8998-CB24BFD84019}" srcOrd="2" destOrd="0" presId="urn:microsoft.com/office/officeart/2018/5/layout/CenteredIconLabelDescriptionList"/>
    <dgm:cxn modelId="{F4889CF0-A60A-496F-BDFF-DAB6F0C3C8AE}" type="presParOf" srcId="{05B69FA5-D316-4286-96F3-826729D39677}" destId="{96D65807-B30E-42F1-920E-1BCCB5CEADF0}" srcOrd="3" destOrd="0" presId="urn:microsoft.com/office/officeart/2018/5/layout/CenteredIconLabelDescriptionList"/>
    <dgm:cxn modelId="{9B4825B3-5BB7-40FA-971A-D9F68462B63E}" type="presParOf" srcId="{05B69FA5-D316-4286-96F3-826729D39677}" destId="{6A25B431-29B2-4EF9-B25A-0BBB739691A8}" srcOrd="4" destOrd="0" presId="urn:microsoft.com/office/officeart/2018/5/layout/CenteredIconLabelDescriptionList"/>
    <dgm:cxn modelId="{3C86E710-D032-4639-ABA4-7F3DB03BE437}" type="presParOf" srcId="{F095104B-621E-4095-8648-78900DCBE67C}" destId="{BC8B4314-BBE2-4075-8FA3-BC51A4893191}" srcOrd="3" destOrd="0" presId="urn:microsoft.com/office/officeart/2018/5/layout/CenteredIconLabelDescriptionList"/>
    <dgm:cxn modelId="{85F64017-AEF9-45EB-ACF7-42A5768974BD}" type="presParOf" srcId="{F095104B-621E-4095-8648-78900DCBE67C}" destId="{B902282F-20A0-4404-BEA7-E7D2EE792C13}" srcOrd="4" destOrd="0" presId="urn:microsoft.com/office/officeart/2018/5/layout/CenteredIconLabelDescriptionList"/>
    <dgm:cxn modelId="{A4CF0F26-A9B7-41E4-819B-9BD68034292F}" type="presParOf" srcId="{B902282F-20A0-4404-BEA7-E7D2EE792C13}" destId="{658D27DA-0BEB-4F37-A1FD-E1B1D629732B}" srcOrd="0" destOrd="0" presId="urn:microsoft.com/office/officeart/2018/5/layout/CenteredIconLabelDescriptionList"/>
    <dgm:cxn modelId="{4F7D4733-3004-4DE3-B0C4-F6E511DD7EDA}" type="presParOf" srcId="{B902282F-20A0-4404-BEA7-E7D2EE792C13}" destId="{6F98ACD1-C2B1-4386-BF29-39A25E5D0DF6}" srcOrd="1" destOrd="0" presId="urn:microsoft.com/office/officeart/2018/5/layout/CenteredIconLabelDescriptionList"/>
    <dgm:cxn modelId="{D077FB3D-2823-43F6-84CA-30D8A659A0F5}" type="presParOf" srcId="{B902282F-20A0-4404-BEA7-E7D2EE792C13}" destId="{02F584B0-7318-4891-9889-3A525B54A031}" srcOrd="2" destOrd="0" presId="urn:microsoft.com/office/officeart/2018/5/layout/CenteredIconLabelDescriptionList"/>
    <dgm:cxn modelId="{AE1CD409-A25E-4996-AFDA-8C9114942A92}" type="presParOf" srcId="{B902282F-20A0-4404-BEA7-E7D2EE792C13}" destId="{124BC904-90F9-4829-B35E-FCCABF19AFC6}" srcOrd="3" destOrd="0" presId="urn:microsoft.com/office/officeart/2018/5/layout/CenteredIconLabelDescriptionList"/>
    <dgm:cxn modelId="{BB8B56BD-771B-4AFF-B38A-91D833D996DB}" type="presParOf" srcId="{B902282F-20A0-4404-BEA7-E7D2EE792C13}" destId="{46C52BF5-0829-4697-AD49-9B1C52DC998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8C1A4-C991-4A32-9F02-0379345E9A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51DB483-5A4E-4AF0-AF30-35D06E18E8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Human Resources</a:t>
          </a:r>
          <a:r>
            <a:rPr lang="en-US" b="0" dirty="0"/>
            <a:t>: Automate </a:t>
          </a:r>
          <a:r>
            <a:rPr lang="en-US" b="0" i="1" dirty="0"/>
            <a:t>payroll &amp; employee management systems.  Assist, as needed in recruitment for initial key positions</a:t>
          </a:r>
        </a:p>
      </dgm:t>
    </dgm:pt>
    <dgm:pt modelId="{54487CF8-1216-4064-BA3D-E0EC49E087BA}" type="parTrans" cxnId="{D79919C2-0B9B-481C-B26D-3EE5B504EFF6}">
      <dgm:prSet/>
      <dgm:spPr/>
      <dgm:t>
        <a:bodyPr/>
        <a:lstStyle/>
        <a:p>
          <a:endParaRPr lang="en-US"/>
        </a:p>
      </dgm:t>
    </dgm:pt>
    <dgm:pt modelId="{56452561-4955-4461-81F2-DF17F028D551}" type="sibTrans" cxnId="{D79919C2-0B9B-481C-B26D-3EE5B504EF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DE5929-ADC0-4A35-AB03-A7ED993775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Legal expertise: </a:t>
          </a:r>
          <a:r>
            <a:rPr lang="en-US" b="0" i="1" dirty="0"/>
            <a:t>On demand support from vetted counsel – from the very start of the journey</a:t>
          </a:r>
        </a:p>
      </dgm:t>
    </dgm:pt>
    <dgm:pt modelId="{70B50063-D7B2-4850-AD78-1E9DD11C5B9A}" type="parTrans" cxnId="{2DA4F5BC-219D-4710-8199-60FD3FD512D2}">
      <dgm:prSet/>
      <dgm:spPr/>
      <dgm:t>
        <a:bodyPr/>
        <a:lstStyle/>
        <a:p>
          <a:endParaRPr lang="en-US"/>
        </a:p>
      </dgm:t>
    </dgm:pt>
    <dgm:pt modelId="{BDC92C4B-6106-4B1F-8608-04002B7B3EA4}" type="sibTrans" cxnId="{2DA4F5BC-219D-4710-8199-60FD3FD512D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562E4E-984F-4748-A28B-D57D11D7C8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Accounting: </a:t>
          </a:r>
          <a:r>
            <a:rPr lang="en-US" b="0" dirty="0"/>
            <a:t>Automated</a:t>
          </a:r>
          <a:r>
            <a:rPr lang="en-US" b="1" dirty="0"/>
            <a:t> </a:t>
          </a:r>
          <a:r>
            <a:rPr lang="en-US" b="0" i="1" dirty="0"/>
            <a:t>accounting expertise for monthly reports, annual tax return, and on demand planning</a:t>
          </a:r>
        </a:p>
      </dgm:t>
    </dgm:pt>
    <dgm:pt modelId="{C59F4FD6-CC72-40F0-B003-CB05C1F4B89B}" type="parTrans" cxnId="{97B54E8C-2F1C-483C-9C44-53B6056AA597}">
      <dgm:prSet/>
      <dgm:spPr/>
      <dgm:t>
        <a:bodyPr/>
        <a:lstStyle/>
        <a:p>
          <a:endParaRPr lang="en-US"/>
        </a:p>
      </dgm:t>
    </dgm:pt>
    <dgm:pt modelId="{C33F1786-C463-4B66-8073-A5C1A2E25D64}" type="sibTrans" cxnId="{97B54E8C-2F1C-483C-9C44-53B6056AA5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E08FDB-04C5-40F9-B1B5-3EC30396E6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Lab Space (if needed): </a:t>
          </a:r>
          <a:r>
            <a:rPr lang="en-US" i="1" dirty="0"/>
            <a:t>Catalogued connections to local lab space (wet &amp; dry) to accommodate growth</a:t>
          </a:r>
          <a:endParaRPr lang="en-US" dirty="0"/>
        </a:p>
      </dgm:t>
    </dgm:pt>
    <dgm:pt modelId="{E2F1FF49-8A8E-4DA1-B2EF-B4B2DDF866DA}" type="parTrans" cxnId="{458E0C6A-76DA-4E1F-BE41-ECC941CA337F}">
      <dgm:prSet/>
      <dgm:spPr/>
      <dgm:t>
        <a:bodyPr/>
        <a:lstStyle/>
        <a:p>
          <a:endParaRPr lang="en-US"/>
        </a:p>
      </dgm:t>
    </dgm:pt>
    <dgm:pt modelId="{C971AC78-A508-4224-9E91-4CD58DBD989E}" type="sibTrans" cxnId="{458E0C6A-76DA-4E1F-BE41-ECC941CA33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833AFE-3047-4044-B6ED-BCA31980DD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Grant Management: </a:t>
          </a:r>
          <a:r>
            <a:rPr lang="en-US" dirty="0"/>
            <a:t>Automated financial record keeping and reporting for SBIRs and STTRs</a:t>
          </a:r>
        </a:p>
      </dgm:t>
    </dgm:pt>
    <dgm:pt modelId="{F712951E-DDF9-9541-B17F-B8A6B5FFE2D5}" type="parTrans" cxnId="{BBF32276-566D-3A45-86B7-CDD2463B99DE}">
      <dgm:prSet/>
      <dgm:spPr/>
      <dgm:t>
        <a:bodyPr/>
        <a:lstStyle/>
        <a:p>
          <a:endParaRPr lang="en-US"/>
        </a:p>
      </dgm:t>
    </dgm:pt>
    <dgm:pt modelId="{92154657-8303-BE46-9C17-EF0F33B729A8}" type="sibTrans" cxnId="{BBF32276-566D-3A45-86B7-CDD2463B99D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BDBB4A2-C06C-BF42-85F4-3D45EA05B1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Network Access: </a:t>
          </a:r>
          <a:r>
            <a:rPr lang="en-US" dirty="0"/>
            <a:t>Talent, EIRs, and Venture Community access</a:t>
          </a:r>
        </a:p>
      </dgm:t>
    </dgm:pt>
    <dgm:pt modelId="{D46D3BD1-2E7A-F545-A39D-F9604E913467}" type="parTrans" cxnId="{38C2304D-112F-D14E-9700-49890786E423}">
      <dgm:prSet/>
      <dgm:spPr/>
      <dgm:t>
        <a:bodyPr/>
        <a:lstStyle/>
        <a:p>
          <a:endParaRPr lang="en-US"/>
        </a:p>
      </dgm:t>
    </dgm:pt>
    <dgm:pt modelId="{56BDF8BE-F6B0-A645-9420-B7FD0D562203}" type="sibTrans" cxnId="{38C2304D-112F-D14E-9700-49890786E423}">
      <dgm:prSet/>
      <dgm:spPr/>
      <dgm:t>
        <a:bodyPr/>
        <a:lstStyle/>
        <a:p>
          <a:endParaRPr lang="en-US"/>
        </a:p>
      </dgm:t>
    </dgm:pt>
    <dgm:pt modelId="{00760653-91AD-439C-B6FB-DF10BECB002A}" type="pres">
      <dgm:prSet presAssocID="{38E8C1A4-C991-4A32-9F02-0379345E9A4C}" presName="root" presStyleCnt="0">
        <dgm:presLayoutVars>
          <dgm:dir/>
          <dgm:resizeHandles val="exact"/>
        </dgm:presLayoutVars>
      </dgm:prSet>
      <dgm:spPr/>
    </dgm:pt>
    <dgm:pt modelId="{E5CA99D7-A0C8-4C64-967A-6EC8FA12939E}" type="pres">
      <dgm:prSet presAssocID="{38E8C1A4-C991-4A32-9F02-0379345E9A4C}" presName="container" presStyleCnt="0">
        <dgm:presLayoutVars>
          <dgm:dir/>
          <dgm:resizeHandles val="exact"/>
        </dgm:presLayoutVars>
      </dgm:prSet>
      <dgm:spPr/>
    </dgm:pt>
    <dgm:pt modelId="{CE0640AE-9FB7-4F18-B42C-9960AD519077}" type="pres">
      <dgm:prSet presAssocID="{751DB483-5A4E-4AF0-AF30-35D06E18E8EF}" presName="compNode" presStyleCnt="0"/>
      <dgm:spPr/>
    </dgm:pt>
    <dgm:pt modelId="{B794DE1D-D048-4366-A4E6-7B0A21D7FFA4}" type="pres">
      <dgm:prSet presAssocID="{751DB483-5A4E-4AF0-AF30-35D06E18E8EF}" presName="iconBgRect" presStyleLbl="bgShp" presStyleIdx="0" presStyleCnt="6"/>
      <dgm:spPr/>
    </dgm:pt>
    <dgm:pt modelId="{C2A856E0-7054-4832-A10F-1CD62562B40B}" type="pres">
      <dgm:prSet presAssocID="{751DB483-5A4E-4AF0-AF30-35D06E18E8E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men outline"/>
        </a:ext>
      </dgm:extLst>
    </dgm:pt>
    <dgm:pt modelId="{D7C848EA-78FD-4F87-8BB3-D717A83DAB86}" type="pres">
      <dgm:prSet presAssocID="{751DB483-5A4E-4AF0-AF30-35D06E18E8EF}" presName="spaceRect" presStyleCnt="0"/>
      <dgm:spPr/>
    </dgm:pt>
    <dgm:pt modelId="{1F5E1C64-597C-473C-AF3C-F7169888BFFB}" type="pres">
      <dgm:prSet presAssocID="{751DB483-5A4E-4AF0-AF30-35D06E18E8EF}" presName="textRect" presStyleLbl="revTx" presStyleIdx="0" presStyleCnt="6">
        <dgm:presLayoutVars>
          <dgm:chMax val="1"/>
          <dgm:chPref val="1"/>
        </dgm:presLayoutVars>
      </dgm:prSet>
      <dgm:spPr/>
    </dgm:pt>
    <dgm:pt modelId="{C0A56F2D-AC09-45E2-B31B-6204B45C9F68}" type="pres">
      <dgm:prSet presAssocID="{56452561-4955-4461-81F2-DF17F028D551}" presName="sibTrans" presStyleLbl="sibTrans2D1" presStyleIdx="0" presStyleCnt="0"/>
      <dgm:spPr/>
    </dgm:pt>
    <dgm:pt modelId="{F85CA77E-52EE-4B51-AC6D-CF24D29D277F}" type="pres">
      <dgm:prSet presAssocID="{ACDE5929-ADC0-4A35-AB03-A7ED99377589}" presName="compNode" presStyleCnt="0"/>
      <dgm:spPr/>
    </dgm:pt>
    <dgm:pt modelId="{28BFC839-9F6E-4329-92AA-FE4754BFDA6A}" type="pres">
      <dgm:prSet presAssocID="{ACDE5929-ADC0-4A35-AB03-A7ED99377589}" presName="iconBgRect" presStyleLbl="bgShp" presStyleIdx="1" presStyleCnt="6"/>
      <dgm:spPr/>
    </dgm:pt>
    <dgm:pt modelId="{2E6B859E-8FEC-45E1-A260-65379091E923}" type="pres">
      <dgm:prSet presAssocID="{ACDE5929-ADC0-4A35-AB03-A7ED9937758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 outline"/>
        </a:ext>
      </dgm:extLst>
    </dgm:pt>
    <dgm:pt modelId="{9107374D-7291-4FD6-88DA-04A88C290D33}" type="pres">
      <dgm:prSet presAssocID="{ACDE5929-ADC0-4A35-AB03-A7ED99377589}" presName="spaceRect" presStyleCnt="0"/>
      <dgm:spPr/>
    </dgm:pt>
    <dgm:pt modelId="{73B6CCBF-B23E-411D-B056-384E1EED5CB4}" type="pres">
      <dgm:prSet presAssocID="{ACDE5929-ADC0-4A35-AB03-A7ED99377589}" presName="textRect" presStyleLbl="revTx" presStyleIdx="1" presStyleCnt="6">
        <dgm:presLayoutVars>
          <dgm:chMax val="1"/>
          <dgm:chPref val="1"/>
        </dgm:presLayoutVars>
      </dgm:prSet>
      <dgm:spPr/>
    </dgm:pt>
    <dgm:pt modelId="{4DCF553B-6746-436C-B32E-D0643D178523}" type="pres">
      <dgm:prSet presAssocID="{BDC92C4B-6106-4B1F-8608-04002B7B3EA4}" presName="sibTrans" presStyleLbl="sibTrans2D1" presStyleIdx="0" presStyleCnt="0"/>
      <dgm:spPr/>
    </dgm:pt>
    <dgm:pt modelId="{EE13F686-BD6F-44A7-9247-C854796B1617}" type="pres">
      <dgm:prSet presAssocID="{8A562E4E-984F-4748-A28B-D57D11D7C8E7}" presName="compNode" presStyleCnt="0"/>
      <dgm:spPr/>
    </dgm:pt>
    <dgm:pt modelId="{B2336BCB-F2DE-4F12-9171-06C3F24EF408}" type="pres">
      <dgm:prSet presAssocID="{8A562E4E-984F-4748-A28B-D57D11D7C8E7}" presName="iconBgRect" presStyleLbl="bgShp" presStyleIdx="2" presStyleCnt="6"/>
      <dgm:spPr/>
    </dgm:pt>
    <dgm:pt modelId="{7B267056-30FD-491A-A03D-7DD2BF61E69B}" type="pres">
      <dgm:prSet presAssocID="{8A562E4E-984F-4748-A28B-D57D11D7C8E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 outline"/>
        </a:ext>
      </dgm:extLst>
    </dgm:pt>
    <dgm:pt modelId="{04B0493A-E1E9-4C67-89BE-C03DD82EA557}" type="pres">
      <dgm:prSet presAssocID="{8A562E4E-984F-4748-A28B-D57D11D7C8E7}" presName="spaceRect" presStyleCnt="0"/>
      <dgm:spPr/>
    </dgm:pt>
    <dgm:pt modelId="{2CE62C11-4032-4D38-9617-BB42DAE0D32E}" type="pres">
      <dgm:prSet presAssocID="{8A562E4E-984F-4748-A28B-D57D11D7C8E7}" presName="textRect" presStyleLbl="revTx" presStyleIdx="2" presStyleCnt="6">
        <dgm:presLayoutVars>
          <dgm:chMax val="1"/>
          <dgm:chPref val="1"/>
        </dgm:presLayoutVars>
      </dgm:prSet>
      <dgm:spPr/>
    </dgm:pt>
    <dgm:pt modelId="{1B8BF67B-4851-48DE-8E30-7E98715E829D}" type="pres">
      <dgm:prSet presAssocID="{C33F1786-C463-4B66-8073-A5C1A2E25D64}" presName="sibTrans" presStyleLbl="sibTrans2D1" presStyleIdx="0" presStyleCnt="0"/>
      <dgm:spPr/>
    </dgm:pt>
    <dgm:pt modelId="{6B1F7483-92DB-4701-9D5F-47E93266939D}" type="pres">
      <dgm:prSet presAssocID="{14E08FDB-04C5-40F9-B1B5-3EC30396E657}" presName="compNode" presStyleCnt="0"/>
      <dgm:spPr/>
    </dgm:pt>
    <dgm:pt modelId="{F1C824A7-EF81-46A6-977C-23D1734FFE4F}" type="pres">
      <dgm:prSet presAssocID="{14E08FDB-04C5-40F9-B1B5-3EC30396E657}" presName="iconBgRect" presStyleLbl="bgShp" presStyleIdx="3" presStyleCnt="6"/>
      <dgm:spPr/>
    </dgm:pt>
    <dgm:pt modelId="{03498ADF-E66F-44DD-85DD-D5720E198E9C}" type="pres">
      <dgm:prSet presAssocID="{14E08FDB-04C5-40F9-B1B5-3EC30396E65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761422A3-96E8-43CA-9B9C-86C83253EF71}" type="pres">
      <dgm:prSet presAssocID="{14E08FDB-04C5-40F9-B1B5-3EC30396E657}" presName="spaceRect" presStyleCnt="0"/>
      <dgm:spPr/>
    </dgm:pt>
    <dgm:pt modelId="{2BF584AC-1BD1-45CE-B124-B11B660C7276}" type="pres">
      <dgm:prSet presAssocID="{14E08FDB-04C5-40F9-B1B5-3EC30396E657}" presName="textRect" presStyleLbl="revTx" presStyleIdx="3" presStyleCnt="6">
        <dgm:presLayoutVars>
          <dgm:chMax val="1"/>
          <dgm:chPref val="1"/>
        </dgm:presLayoutVars>
      </dgm:prSet>
      <dgm:spPr/>
    </dgm:pt>
    <dgm:pt modelId="{B2D519C4-4E81-9544-B8D9-A50B872FD611}" type="pres">
      <dgm:prSet presAssocID="{C971AC78-A508-4224-9E91-4CD58DBD989E}" presName="sibTrans" presStyleLbl="sibTrans2D1" presStyleIdx="0" presStyleCnt="0"/>
      <dgm:spPr/>
    </dgm:pt>
    <dgm:pt modelId="{DF502EFD-B275-C043-80FB-E347CA971BD4}" type="pres">
      <dgm:prSet presAssocID="{AC833AFE-3047-4044-B6ED-BCA31980DDDA}" presName="compNode" presStyleCnt="0"/>
      <dgm:spPr/>
    </dgm:pt>
    <dgm:pt modelId="{0564315B-D086-384A-8404-4F64EF50002C}" type="pres">
      <dgm:prSet presAssocID="{AC833AFE-3047-4044-B6ED-BCA31980DDDA}" presName="iconBgRect" presStyleLbl="bgShp" presStyleIdx="4" presStyleCnt="6"/>
      <dgm:spPr/>
    </dgm:pt>
    <dgm:pt modelId="{24FE9B3E-F4D7-EE47-8D20-11B1A39DFB2E}" type="pres">
      <dgm:prSet presAssocID="{AC833AFE-3047-4044-B6ED-BCA31980DDD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F67223FD-DD00-B746-9AD2-47586C0A2A91}" type="pres">
      <dgm:prSet presAssocID="{AC833AFE-3047-4044-B6ED-BCA31980DDDA}" presName="spaceRect" presStyleCnt="0"/>
      <dgm:spPr/>
    </dgm:pt>
    <dgm:pt modelId="{282FF313-4710-E14A-82D5-67E9D0F712DC}" type="pres">
      <dgm:prSet presAssocID="{AC833AFE-3047-4044-B6ED-BCA31980DDDA}" presName="textRect" presStyleLbl="revTx" presStyleIdx="4" presStyleCnt="6">
        <dgm:presLayoutVars>
          <dgm:chMax val="1"/>
          <dgm:chPref val="1"/>
        </dgm:presLayoutVars>
      </dgm:prSet>
      <dgm:spPr/>
    </dgm:pt>
    <dgm:pt modelId="{BBC493CD-F6CD-6148-8B57-666D1673A40F}" type="pres">
      <dgm:prSet presAssocID="{92154657-8303-BE46-9C17-EF0F33B729A8}" presName="sibTrans" presStyleLbl="sibTrans2D1" presStyleIdx="0" presStyleCnt="0"/>
      <dgm:spPr/>
    </dgm:pt>
    <dgm:pt modelId="{26B88319-AC27-2B4F-BDF7-F39FC01E7DB9}" type="pres">
      <dgm:prSet presAssocID="{DBDBB4A2-C06C-BF42-85F4-3D45EA05B1A5}" presName="compNode" presStyleCnt="0"/>
      <dgm:spPr/>
    </dgm:pt>
    <dgm:pt modelId="{51205265-F559-D546-A52C-BC9369557C1C}" type="pres">
      <dgm:prSet presAssocID="{DBDBB4A2-C06C-BF42-85F4-3D45EA05B1A5}" presName="iconBgRect" presStyleLbl="bgShp" presStyleIdx="5" presStyleCnt="6"/>
      <dgm:spPr/>
    </dgm:pt>
    <dgm:pt modelId="{477AA0AB-38AF-964D-A254-77DDBE570E81}" type="pres">
      <dgm:prSet presAssocID="{DBDBB4A2-C06C-BF42-85F4-3D45EA05B1A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6D79D65D-850C-0C48-A6EE-6EFDA7514BB0}" type="pres">
      <dgm:prSet presAssocID="{DBDBB4A2-C06C-BF42-85F4-3D45EA05B1A5}" presName="spaceRect" presStyleCnt="0"/>
      <dgm:spPr/>
    </dgm:pt>
    <dgm:pt modelId="{1B1158CF-9F5B-1B45-A694-25761BCD0CD0}" type="pres">
      <dgm:prSet presAssocID="{DBDBB4A2-C06C-BF42-85F4-3D45EA05B1A5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18D0C0B-FA6A-384B-BED6-93A879697DA7}" type="presOf" srcId="{AC833AFE-3047-4044-B6ED-BCA31980DDDA}" destId="{282FF313-4710-E14A-82D5-67E9D0F712DC}" srcOrd="0" destOrd="0" presId="urn:microsoft.com/office/officeart/2018/2/layout/IconCircleList"/>
    <dgm:cxn modelId="{F433DD43-C431-8D42-B7F1-5F86C8487172}" type="presOf" srcId="{DBDBB4A2-C06C-BF42-85F4-3D45EA05B1A5}" destId="{1B1158CF-9F5B-1B45-A694-25761BCD0CD0}" srcOrd="0" destOrd="0" presId="urn:microsoft.com/office/officeart/2018/2/layout/IconCircleList"/>
    <dgm:cxn modelId="{E147774A-7D10-E848-BDAB-91E2B9E589B6}" type="presOf" srcId="{8A562E4E-984F-4748-A28B-D57D11D7C8E7}" destId="{2CE62C11-4032-4D38-9617-BB42DAE0D32E}" srcOrd="0" destOrd="0" presId="urn:microsoft.com/office/officeart/2018/2/layout/IconCircleList"/>
    <dgm:cxn modelId="{38C2304D-112F-D14E-9700-49890786E423}" srcId="{38E8C1A4-C991-4A32-9F02-0379345E9A4C}" destId="{DBDBB4A2-C06C-BF42-85F4-3D45EA05B1A5}" srcOrd="5" destOrd="0" parTransId="{D46D3BD1-2E7A-F545-A39D-F9604E913467}" sibTransId="{56BDF8BE-F6B0-A645-9420-B7FD0D562203}"/>
    <dgm:cxn modelId="{16240455-36E0-8349-B0CB-0B1DD8FB6B6A}" type="presOf" srcId="{BDC92C4B-6106-4B1F-8608-04002B7B3EA4}" destId="{4DCF553B-6746-436C-B32E-D0643D178523}" srcOrd="0" destOrd="0" presId="urn:microsoft.com/office/officeart/2018/2/layout/IconCircleList"/>
    <dgm:cxn modelId="{458E0C6A-76DA-4E1F-BE41-ECC941CA337F}" srcId="{38E8C1A4-C991-4A32-9F02-0379345E9A4C}" destId="{14E08FDB-04C5-40F9-B1B5-3EC30396E657}" srcOrd="3" destOrd="0" parTransId="{E2F1FF49-8A8E-4DA1-B2EF-B4B2DDF866DA}" sibTransId="{C971AC78-A508-4224-9E91-4CD58DBD989E}"/>
    <dgm:cxn modelId="{BBF32276-566D-3A45-86B7-CDD2463B99DE}" srcId="{38E8C1A4-C991-4A32-9F02-0379345E9A4C}" destId="{AC833AFE-3047-4044-B6ED-BCA31980DDDA}" srcOrd="4" destOrd="0" parTransId="{F712951E-DDF9-9541-B17F-B8A6B5FFE2D5}" sibTransId="{92154657-8303-BE46-9C17-EF0F33B729A8}"/>
    <dgm:cxn modelId="{430AF078-C6A8-2D44-AFC7-391E81D4B681}" type="presOf" srcId="{92154657-8303-BE46-9C17-EF0F33B729A8}" destId="{BBC493CD-F6CD-6148-8B57-666D1673A40F}" srcOrd="0" destOrd="0" presId="urn:microsoft.com/office/officeart/2018/2/layout/IconCircleList"/>
    <dgm:cxn modelId="{0E624579-2E86-EA4D-B521-BA3512EDAFBC}" type="presOf" srcId="{C33F1786-C463-4B66-8073-A5C1A2E25D64}" destId="{1B8BF67B-4851-48DE-8E30-7E98715E829D}" srcOrd="0" destOrd="0" presId="urn:microsoft.com/office/officeart/2018/2/layout/IconCircleList"/>
    <dgm:cxn modelId="{B44D2C81-AA1B-2C47-89B5-5E7F55DE3F14}" type="presOf" srcId="{38E8C1A4-C991-4A32-9F02-0379345E9A4C}" destId="{00760653-91AD-439C-B6FB-DF10BECB002A}" srcOrd="0" destOrd="0" presId="urn:microsoft.com/office/officeart/2018/2/layout/IconCircleList"/>
    <dgm:cxn modelId="{97B54E8C-2F1C-483C-9C44-53B6056AA597}" srcId="{38E8C1A4-C991-4A32-9F02-0379345E9A4C}" destId="{8A562E4E-984F-4748-A28B-D57D11D7C8E7}" srcOrd="2" destOrd="0" parTransId="{C59F4FD6-CC72-40F0-B003-CB05C1F4B89B}" sibTransId="{C33F1786-C463-4B66-8073-A5C1A2E25D64}"/>
    <dgm:cxn modelId="{49AAF48E-A8FE-1A44-A346-2383BFADA807}" type="presOf" srcId="{14E08FDB-04C5-40F9-B1B5-3EC30396E657}" destId="{2BF584AC-1BD1-45CE-B124-B11B660C7276}" srcOrd="0" destOrd="0" presId="urn:microsoft.com/office/officeart/2018/2/layout/IconCircleList"/>
    <dgm:cxn modelId="{F5D7089D-49A9-0744-B684-93EA101C9C59}" type="presOf" srcId="{56452561-4955-4461-81F2-DF17F028D551}" destId="{C0A56F2D-AC09-45E2-B31B-6204B45C9F68}" srcOrd="0" destOrd="0" presId="urn:microsoft.com/office/officeart/2018/2/layout/IconCircleList"/>
    <dgm:cxn modelId="{7BB9D0AE-8186-C94A-887B-9E4C0B0E85D2}" type="presOf" srcId="{751DB483-5A4E-4AF0-AF30-35D06E18E8EF}" destId="{1F5E1C64-597C-473C-AF3C-F7169888BFFB}" srcOrd="0" destOrd="0" presId="urn:microsoft.com/office/officeart/2018/2/layout/IconCircleList"/>
    <dgm:cxn modelId="{2DA4F5BC-219D-4710-8199-60FD3FD512D2}" srcId="{38E8C1A4-C991-4A32-9F02-0379345E9A4C}" destId="{ACDE5929-ADC0-4A35-AB03-A7ED99377589}" srcOrd="1" destOrd="0" parTransId="{70B50063-D7B2-4850-AD78-1E9DD11C5B9A}" sibTransId="{BDC92C4B-6106-4B1F-8608-04002B7B3EA4}"/>
    <dgm:cxn modelId="{D79919C2-0B9B-481C-B26D-3EE5B504EFF6}" srcId="{38E8C1A4-C991-4A32-9F02-0379345E9A4C}" destId="{751DB483-5A4E-4AF0-AF30-35D06E18E8EF}" srcOrd="0" destOrd="0" parTransId="{54487CF8-1216-4064-BA3D-E0EC49E087BA}" sibTransId="{56452561-4955-4461-81F2-DF17F028D551}"/>
    <dgm:cxn modelId="{64CB0DDE-9589-7340-8CCA-C609448C7CDB}" type="presOf" srcId="{ACDE5929-ADC0-4A35-AB03-A7ED99377589}" destId="{73B6CCBF-B23E-411D-B056-384E1EED5CB4}" srcOrd="0" destOrd="0" presId="urn:microsoft.com/office/officeart/2018/2/layout/IconCircleList"/>
    <dgm:cxn modelId="{35F8CFF2-5A33-1F40-A499-D4C6B0DE2ECF}" type="presOf" srcId="{C971AC78-A508-4224-9E91-4CD58DBD989E}" destId="{B2D519C4-4E81-9544-B8D9-A50B872FD611}" srcOrd="0" destOrd="0" presId="urn:microsoft.com/office/officeart/2018/2/layout/IconCircleList"/>
    <dgm:cxn modelId="{0A9ACAD9-8E5F-324D-B509-7B61BA2C7BEE}" type="presParOf" srcId="{00760653-91AD-439C-B6FB-DF10BECB002A}" destId="{E5CA99D7-A0C8-4C64-967A-6EC8FA12939E}" srcOrd="0" destOrd="0" presId="urn:microsoft.com/office/officeart/2018/2/layout/IconCircleList"/>
    <dgm:cxn modelId="{678D0609-2126-384B-9502-B898D934244B}" type="presParOf" srcId="{E5CA99D7-A0C8-4C64-967A-6EC8FA12939E}" destId="{CE0640AE-9FB7-4F18-B42C-9960AD519077}" srcOrd="0" destOrd="0" presId="urn:microsoft.com/office/officeart/2018/2/layout/IconCircleList"/>
    <dgm:cxn modelId="{636636D1-9966-5847-A32B-5A064033545F}" type="presParOf" srcId="{CE0640AE-9FB7-4F18-B42C-9960AD519077}" destId="{B794DE1D-D048-4366-A4E6-7B0A21D7FFA4}" srcOrd="0" destOrd="0" presId="urn:microsoft.com/office/officeart/2018/2/layout/IconCircleList"/>
    <dgm:cxn modelId="{D32A2D18-9A0B-534B-9263-B97B4EF86955}" type="presParOf" srcId="{CE0640AE-9FB7-4F18-B42C-9960AD519077}" destId="{C2A856E0-7054-4832-A10F-1CD62562B40B}" srcOrd="1" destOrd="0" presId="urn:microsoft.com/office/officeart/2018/2/layout/IconCircleList"/>
    <dgm:cxn modelId="{519CCCBC-3F8D-D248-BC1A-3C987ED817DA}" type="presParOf" srcId="{CE0640AE-9FB7-4F18-B42C-9960AD519077}" destId="{D7C848EA-78FD-4F87-8BB3-D717A83DAB86}" srcOrd="2" destOrd="0" presId="urn:microsoft.com/office/officeart/2018/2/layout/IconCircleList"/>
    <dgm:cxn modelId="{9E990004-4830-DE47-A41F-247311F6B030}" type="presParOf" srcId="{CE0640AE-9FB7-4F18-B42C-9960AD519077}" destId="{1F5E1C64-597C-473C-AF3C-F7169888BFFB}" srcOrd="3" destOrd="0" presId="urn:microsoft.com/office/officeart/2018/2/layout/IconCircleList"/>
    <dgm:cxn modelId="{2D43C77D-7958-874D-B545-58A6ABD8A540}" type="presParOf" srcId="{E5CA99D7-A0C8-4C64-967A-6EC8FA12939E}" destId="{C0A56F2D-AC09-45E2-B31B-6204B45C9F68}" srcOrd="1" destOrd="0" presId="urn:microsoft.com/office/officeart/2018/2/layout/IconCircleList"/>
    <dgm:cxn modelId="{5A2ABF3B-E586-BA43-AD2C-6E86A32E8209}" type="presParOf" srcId="{E5CA99D7-A0C8-4C64-967A-6EC8FA12939E}" destId="{F85CA77E-52EE-4B51-AC6D-CF24D29D277F}" srcOrd="2" destOrd="0" presId="urn:microsoft.com/office/officeart/2018/2/layout/IconCircleList"/>
    <dgm:cxn modelId="{9028100A-1CB6-2D45-8018-D1D2849674D1}" type="presParOf" srcId="{F85CA77E-52EE-4B51-AC6D-CF24D29D277F}" destId="{28BFC839-9F6E-4329-92AA-FE4754BFDA6A}" srcOrd="0" destOrd="0" presId="urn:microsoft.com/office/officeart/2018/2/layout/IconCircleList"/>
    <dgm:cxn modelId="{087FC342-C954-2D49-9CEA-340AAA16B93F}" type="presParOf" srcId="{F85CA77E-52EE-4B51-AC6D-CF24D29D277F}" destId="{2E6B859E-8FEC-45E1-A260-65379091E923}" srcOrd="1" destOrd="0" presId="urn:microsoft.com/office/officeart/2018/2/layout/IconCircleList"/>
    <dgm:cxn modelId="{4720B03D-87D8-5D4B-AFF2-7FF14C575283}" type="presParOf" srcId="{F85CA77E-52EE-4B51-AC6D-CF24D29D277F}" destId="{9107374D-7291-4FD6-88DA-04A88C290D33}" srcOrd="2" destOrd="0" presId="urn:microsoft.com/office/officeart/2018/2/layout/IconCircleList"/>
    <dgm:cxn modelId="{864CEB99-4649-AD45-B432-E8C96C8E5819}" type="presParOf" srcId="{F85CA77E-52EE-4B51-AC6D-CF24D29D277F}" destId="{73B6CCBF-B23E-411D-B056-384E1EED5CB4}" srcOrd="3" destOrd="0" presId="urn:microsoft.com/office/officeart/2018/2/layout/IconCircleList"/>
    <dgm:cxn modelId="{5489D32D-096F-024C-9B83-CC95013EE59F}" type="presParOf" srcId="{E5CA99D7-A0C8-4C64-967A-6EC8FA12939E}" destId="{4DCF553B-6746-436C-B32E-D0643D178523}" srcOrd="3" destOrd="0" presId="urn:microsoft.com/office/officeart/2018/2/layout/IconCircleList"/>
    <dgm:cxn modelId="{2D7C7415-06A7-DD40-9083-9794C548EE97}" type="presParOf" srcId="{E5CA99D7-A0C8-4C64-967A-6EC8FA12939E}" destId="{EE13F686-BD6F-44A7-9247-C854796B1617}" srcOrd="4" destOrd="0" presId="urn:microsoft.com/office/officeart/2018/2/layout/IconCircleList"/>
    <dgm:cxn modelId="{78575A8D-D7F7-7D41-95E6-D7092203D4D5}" type="presParOf" srcId="{EE13F686-BD6F-44A7-9247-C854796B1617}" destId="{B2336BCB-F2DE-4F12-9171-06C3F24EF408}" srcOrd="0" destOrd="0" presId="urn:microsoft.com/office/officeart/2018/2/layout/IconCircleList"/>
    <dgm:cxn modelId="{A034EA07-D913-F349-B849-AE4320CEF462}" type="presParOf" srcId="{EE13F686-BD6F-44A7-9247-C854796B1617}" destId="{7B267056-30FD-491A-A03D-7DD2BF61E69B}" srcOrd="1" destOrd="0" presId="urn:microsoft.com/office/officeart/2018/2/layout/IconCircleList"/>
    <dgm:cxn modelId="{72CAD56A-D8C7-AE45-9740-EDCA41D42B9A}" type="presParOf" srcId="{EE13F686-BD6F-44A7-9247-C854796B1617}" destId="{04B0493A-E1E9-4C67-89BE-C03DD82EA557}" srcOrd="2" destOrd="0" presId="urn:microsoft.com/office/officeart/2018/2/layout/IconCircleList"/>
    <dgm:cxn modelId="{2FAA1E5E-E306-E647-B203-481E35D78849}" type="presParOf" srcId="{EE13F686-BD6F-44A7-9247-C854796B1617}" destId="{2CE62C11-4032-4D38-9617-BB42DAE0D32E}" srcOrd="3" destOrd="0" presId="urn:microsoft.com/office/officeart/2018/2/layout/IconCircleList"/>
    <dgm:cxn modelId="{61CA218D-57A5-8849-9B92-3615BB20DDA3}" type="presParOf" srcId="{E5CA99D7-A0C8-4C64-967A-6EC8FA12939E}" destId="{1B8BF67B-4851-48DE-8E30-7E98715E829D}" srcOrd="5" destOrd="0" presId="urn:microsoft.com/office/officeart/2018/2/layout/IconCircleList"/>
    <dgm:cxn modelId="{AE16CF41-2858-D14A-86EE-059885676A19}" type="presParOf" srcId="{E5CA99D7-A0C8-4C64-967A-6EC8FA12939E}" destId="{6B1F7483-92DB-4701-9D5F-47E93266939D}" srcOrd="6" destOrd="0" presId="urn:microsoft.com/office/officeart/2018/2/layout/IconCircleList"/>
    <dgm:cxn modelId="{C5CC815F-1A91-314C-960F-8ADC744F5433}" type="presParOf" srcId="{6B1F7483-92DB-4701-9D5F-47E93266939D}" destId="{F1C824A7-EF81-46A6-977C-23D1734FFE4F}" srcOrd="0" destOrd="0" presId="urn:microsoft.com/office/officeart/2018/2/layout/IconCircleList"/>
    <dgm:cxn modelId="{2BDC69A9-64F0-6A4D-A44E-87FA0BBF0383}" type="presParOf" srcId="{6B1F7483-92DB-4701-9D5F-47E93266939D}" destId="{03498ADF-E66F-44DD-85DD-D5720E198E9C}" srcOrd="1" destOrd="0" presId="urn:microsoft.com/office/officeart/2018/2/layout/IconCircleList"/>
    <dgm:cxn modelId="{D6C2C625-66BB-7C49-9FCF-AF71A76BC158}" type="presParOf" srcId="{6B1F7483-92DB-4701-9D5F-47E93266939D}" destId="{761422A3-96E8-43CA-9B9C-86C83253EF71}" srcOrd="2" destOrd="0" presId="urn:microsoft.com/office/officeart/2018/2/layout/IconCircleList"/>
    <dgm:cxn modelId="{44423A9D-C2D9-7847-82FB-9362B73F4E94}" type="presParOf" srcId="{6B1F7483-92DB-4701-9D5F-47E93266939D}" destId="{2BF584AC-1BD1-45CE-B124-B11B660C7276}" srcOrd="3" destOrd="0" presId="urn:microsoft.com/office/officeart/2018/2/layout/IconCircleList"/>
    <dgm:cxn modelId="{F95DA3C6-7F0B-9E4D-8C72-0E26109CD45E}" type="presParOf" srcId="{E5CA99D7-A0C8-4C64-967A-6EC8FA12939E}" destId="{B2D519C4-4E81-9544-B8D9-A50B872FD611}" srcOrd="7" destOrd="0" presId="urn:microsoft.com/office/officeart/2018/2/layout/IconCircleList"/>
    <dgm:cxn modelId="{B9BF6B76-CFB3-E84C-A2FF-2D867AE1095C}" type="presParOf" srcId="{E5CA99D7-A0C8-4C64-967A-6EC8FA12939E}" destId="{DF502EFD-B275-C043-80FB-E347CA971BD4}" srcOrd="8" destOrd="0" presId="urn:microsoft.com/office/officeart/2018/2/layout/IconCircleList"/>
    <dgm:cxn modelId="{67A9394D-436B-BF45-87CC-82EAE9A9E175}" type="presParOf" srcId="{DF502EFD-B275-C043-80FB-E347CA971BD4}" destId="{0564315B-D086-384A-8404-4F64EF50002C}" srcOrd="0" destOrd="0" presId="urn:microsoft.com/office/officeart/2018/2/layout/IconCircleList"/>
    <dgm:cxn modelId="{0184E4B6-6E5C-7741-A013-A0A189FB6728}" type="presParOf" srcId="{DF502EFD-B275-C043-80FB-E347CA971BD4}" destId="{24FE9B3E-F4D7-EE47-8D20-11B1A39DFB2E}" srcOrd="1" destOrd="0" presId="urn:microsoft.com/office/officeart/2018/2/layout/IconCircleList"/>
    <dgm:cxn modelId="{87CF3F32-8533-B94F-94EA-A23835CC164A}" type="presParOf" srcId="{DF502EFD-B275-C043-80FB-E347CA971BD4}" destId="{F67223FD-DD00-B746-9AD2-47586C0A2A91}" srcOrd="2" destOrd="0" presId="urn:microsoft.com/office/officeart/2018/2/layout/IconCircleList"/>
    <dgm:cxn modelId="{9B56A475-D77E-EB40-81CA-7737F2CF6F6F}" type="presParOf" srcId="{DF502EFD-B275-C043-80FB-E347CA971BD4}" destId="{282FF313-4710-E14A-82D5-67E9D0F712DC}" srcOrd="3" destOrd="0" presId="urn:microsoft.com/office/officeart/2018/2/layout/IconCircleList"/>
    <dgm:cxn modelId="{EDDC9101-6C6B-324A-B689-2860EC6D27F3}" type="presParOf" srcId="{E5CA99D7-A0C8-4C64-967A-6EC8FA12939E}" destId="{BBC493CD-F6CD-6148-8B57-666D1673A40F}" srcOrd="9" destOrd="0" presId="urn:microsoft.com/office/officeart/2018/2/layout/IconCircleList"/>
    <dgm:cxn modelId="{E6749114-D3D2-B142-8613-4D8AE9699FDD}" type="presParOf" srcId="{E5CA99D7-A0C8-4C64-967A-6EC8FA12939E}" destId="{26B88319-AC27-2B4F-BDF7-F39FC01E7DB9}" srcOrd="10" destOrd="0" presId="urn:microsoft.com/office/officeart/2018/2/layout/IconCircleList"/>
    <dgm:cxn modelId="{A8335708-88C3-FB47-9AF2-16513CBD4B3F}" type="presParOf" srcId="{26B88319-AC27-2B4F-BDF7-F39FC01E7DB9}" destId="{51205265-F559-D546-A52C-BC9369557C1C}" srcOrd="0" destOrd="0" presId="urn:microsoft.com/office/officeart/2018/2/layout/IconCircleList"/>
    <dgm:cxn modelId="{F58BB28B-37AB-AE40-B8B2-3C6CFEB151C1}" type="presParOf" srcId="{26B88319-AC27-2B4F-BDF7-F39FC01E7DB9}" destId="{477AA0AB-38AF-964D-A254-77DDBE570E81}" srcOrd="1" destOrd="0" presId="urn:microsoft.com/office/officeart/2018/2/layout/IconCircleList"/>
    <dgm:cxn modelId="{6DACF1F9-B4A4-2348-925B-49B2BC0F2D4C}" type="presParOf" srcId="{26B88319-AC27-2B4F-BDF7-F39FC01E7DB9}" destId="{6D79D65D-850C-0C48-A6EE-6EFDA7514BB0}" srcOrd="2" destOrd="0" presId="urn:microsoft.com/office/officeart/2018/2/layout/IconCircleList"/>
    <dgm:cxn modelId="{C7DB3E56-289E-754F-A087-D800BFC6C379}" type="presParOf" srcId="{26B88319-AC27-2B4F-BDF7-F39FC01E7DB9}" destId="{1B1158CF-9F5B-1B45-A694-25761BCD0CD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80980-7856-4B38-9C6B-8E7F59D8DC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3DAD9BE-5528-4683-B447-C16D861A60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SBIR Phase I: $25,000 Service Fee</a:t>
          </a:r>
        </a:p>
      </dgm:t>
    </dgm:pt>
    <dgm:pt modelId="{5E0870D0-D542-4866-AE73-E9DB3D19551B}" type="parTrans" cxnId="{890ABBB5-637B-4E82-B846-53DC3E6A94E4}">
      <dgm:prSet/>
      <dgm:spPr/>
      <dgm:t>
        <a:bodyPr/>
        <a:lstStyle/>
        <a:p>
          <a:endParaRPr lang="en-US"/>
        </a:p>
      </dgm:t>
    </dgm:pt>
    <dgm:pt modelId="{C8A6137F-637D-4251-AA54-7B2B04FE51A3}" type="sibTrans" cxnId="{890ABBB5-637B-4E82-B846-53DC3E6A94E4}">
      <dgm:prSet/>
      <dgm:spPr/>
      <dgm:t>
        <a:bodyPr/>
        <a:lstStyle/>
        <a:p>
          <a:endParaRPr lang="en-US"/>
        </a:p>
      </dgm:t>
    </dgm:pt>
    <dgm:pt modelId="{06D119BE-41DF-4B81-85E6-2B39D96F23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Overhead Cost: ~$45,000 (2 employees)</a:t>
          </a:r>
        </a:p>
      </dgm:t>
    </dgm:pt>
    <dgm:pt modelId="{AE3028F3-2E2F-483F-A0AE-168FC5D54D1A}" type="parTrans" cxnId="{D14D44F6-E356-4E39-9F28-460551E611AF}">
      <dgm:prSet/>
      <dgm:spPr/>
      <dgm:t>
        <a:bodyPr/>
        <a:lstStyle/>
        <a:p>
          <a:endParaRPr lang="en-US"/>
        </a:p>
      </dgm:t>
    </dgm:pt>
    <dgm:pt modelId="{300C9584-24B4-4F89-B1C9-577F2B454351}" type="sibTrans" cxnId="{D14D44F6-E356-4E39-9F28-460551E611AF}">
      <dgm:prSet/>
      <dgm:spPr/>
      <dgm:t>
        <a:bodyPr/>
        <a:lstStyle/>
        <a:p>
          <a:endParaRPr lang="en-US"/>
        </a:p>
      </dgm:t>
    </dgm:pt>
    <dgm:pt modelId="{D9B7B755-0775-4A3A-8258-52C0E2F824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SBIR Phase II: $75,000/</a:t>
          </a:r>
          <a:r>
            <a:rPr lang="en-US" dirty="0" err="1"/>
            <a:t>yr</a:t>
          </a:r>
          <a:r>
            <a:rPr lang="en-US" dirty="0"/>
            <a:t> Service Fee</a:t>
          </a:r>
        </a:p>
      </dgm:t>
    </dgm:pt>
    <dgm:pt modelId="{E67EB888-F135-4912-8510-2AE2A79A975A}" type="parTrans" cxnId="{07DC844F-A216-4D6A-BF70-D30804AC6B15}">
      <dgm:prSet/>
      <dgm:spPr/>
      <dgm:t>
        <a:bodyPr/>
        <a:lstStyle/>
        <a:p>
          <a:endParaRPr lang="en-US"/>
        </a:p>
      </dgm:t>
    </dgm:pt>
    <dgm:pt modelId="{8CCF6C1A-B183-4CD3-93E2-77317547DA7B}" type="sibTrans" cxnId="{07DC844F-A216-4D6A-BF70-D30804AC6B15}">
      <dgm:prSet/>
      <dgm:spPr/>
      <dgm:t>
        <a:bodyPr/>
        <a:lstStyle/>
        <a:p>
          <a:endParaRPr lang="en-US"/>
        </a:p>
      </dgm:t>
    </dgm:pt>
    <dgm:pt modelId="{53E4E72A-07E0-4A61-930E-8C51C6D6B8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Overhead Cost: ~$70,000/yr (4 employees)</a:t>
          </a:r>
        </a:p>
      </dgm:t>
    </dgm:pt>
    <dgm:pt modelId="{38AF567E-634D-4731-93FA-A0471F62BA13}" type="parTrans" cxnId="{1A4E6AE5-FEE8-459E-81A7-D22AFF28F704}">
      <dgm:prSet/>
      <dgm:spPr/>
      <dgm:t>
        <a:bodyPr/>
        <a:lstStyle/>
        <a:p>
          <a:endParaRPr lang="en-US"/>
        </a:p>
      </dgm:t>
    </dgm:pt>
    <dgm:pt modelId="{93C3B718-F390-44D3-85AB-687F059D80D0}" type="sibTrans" cxnId="{1A4E6AE5-FEE8-459E-81A7-D22AFF28F704}">
      <dgm:prSet/>
      <dgm:spPr/>
      <dgm:t>
        <a:bodyPr/>
        <a:lstStyle/>
        <a:p>
          <a:endParaRPr lang="en-US"/>
        </a:p>
      </dgm:t>
    </dgm:pt>
    <dgm:pt modelId="{BAB348DD-B8A7-C748-8EAF-21B511E996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Start-Up Fee: 4% Equity + pass-through costs</a:t>
          </a:r>
        </a:p>
      </dgm:t>
    </dgm:pt>
    <dgm:pt modelId="{026CF928-F87B-5C43-AFDB-27B15EDE9216}" type="parTrans" cxnId="{951FC6F8-3426-604E-83E6-86B51BF60866}">
      <dgm:prSet/>
      <dgm:spPr/>
      <dgm:t>
        <a:bodyPr/>
        <a:lstStyle/>
        <a:p>
          <a:endParaRPr lang="en-US"/>
        </a:p>
      </dgm:t>
    </dgm:pt>
    <dgm:pt modelId="{779A7EAA-F9F3-C44B-9344-4CACA47AF329}" type="sibTrans" cxnId="{951FC6F8-3426-604E-83E6-86B51BF60866}">
      <dgm:prSet/>
      <dgm:spPr/>
      <dgm:t>
        <a:bodyPr/>
        <a:lstStyle/>
        <a:p>
          <a:endParaRPr lang="en-US"/>
        </a:p>
      </dgm:t>
    </dgm:pt>
    <dgm:pt modelId="{9E101D55-C738-B740-AAF7-85F99B7459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Annual Cost: ~$500/yr</a:t>
          </a:r>
        </a:p>
      </dgm:t>
    </dgm:pt>
    <dgm:pt modelId="{80A81848-5484-4841-B034-CD06C91B1C08}" type="parTrans" cxnId="{87519532-7D3D-744D-A58B-818AB3BFF72B}">
      <dgm:prSet/>
      <dgm:spPr/>
      <dgm:t>
        <a:bodyPr/>
        <a:lstStyle/>
        <a:p>
          <a:endParaRPr lang="en-US"/>
        </a:p>
      </dgm:t>
    </dgm:pt>
    <dgm:pt modelId="{F1F02EE8-5C92-D345-8C5D-70276A37860B}" type="sibTrans" cxnId="{87519532-7D3D-744D-A58B-818AB3BFF72B}">
      <dgm:prSet/>
      <dgm:spPr/>
      <dgm:t>
        <a:bodyPr/>
        <a:lstStyle/>
        <a:p>
          <a:endParaRPr lang="en-US"/>
        </a:p>
      </dgm:t>
    </dgm:pt>
    <dgm:pt modelId="{1319B925-C239-2C47-AECE-456CA6032C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Post-Phase II: TBD</a:t>
          </a:r>
        </a:p>
      </dgm:t>
    </dgm:pt>
    <dgm:pt modelId="{D29D51A3-F947-114A-B54B-50A902733B9D}" type="parTrans" cxnId="{96AA535A-162B-714A-A7DD-362B5B200450}">
      <dgm:prSet/>
      <dgm:spPr/>
      <dgm:t>
        <a:bodyPr/>
        <a:lstStyle/>
        <a:p>
          <a:endParaRPr lang="en-US"/>
        </a:p>
      </dgm:t>
    </dgm:pt>
    <dgm:pt modelId="{194F2501-3472-0842-95A8-E7C465778DBE}" type="sibTrans" cxnId="{96AA535A-162B-714A-A7DD-362B5B200450}">
      <dgm:prSet/>
      <dgm:spPr/>
      <dgm:t>
        <a:bodyPr/>
        <a:lstStyle/>
        <a:p>
          <a:endParaRPr lang="en-US"/>
        </a:p>
      </dgm:t>
    </dgm:pt>
    <dgm:pt modelId="{F010CF54-EE89-3541-BE8D-DDE7564BF0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Overhead Expense: TBD</a:t>
          </a:r>
        </a:p>
      </dgm:t>
    </dgm:pt>
    <dgm:pt modelId="{83CA38DD-E909-9A42-BC8A-0345F4C307E8}" type="parTrans" cxnId="{70ED41D5-A33E-8A44-AD1C-E961367DECF7}">
      <dgm:prSet/>
      <dgm:spPr/>
      <dgm:t>
        <a:bodyPr/>
        <a:lstStyle/>
        <a:p>
          <a:endParaRPr lang="en-US"/>
        </a:p>
      </dgm:t>
    </dgm:pt>
    <dgm:pt modelId="{2F17FBDB-5887-2646-B924-DAC0E9C8320B}" type="sibTrans" cxnId="{70ED41D5-A33E-8A44-AD1C-E961367DECF7}">
      <dgm:prSet/>
      <dgm:spPr/>
      <dgm:t>
        <a:bodyPr/>
        <a:lstStyle/>
        <a:p>
          <a:endParaRPr lang="en-US"/>
        </a:p>
      </dgm:t>
    </dgm:pt>
    <dgm:pt modelId="{CE7D769A-57FB-4744-89FF-6F6924DB21EE}" type="pres">
      <dgm:prSet presAssocID="{A6F80980-7856-4B38-9C6B-8E7F59D8DC3A}" presName="root" presStyleCnt="0">
        <dgm:presLayoutVars>
          <dgm:dir/>
          <dgm:resizeHandles val="exact"/>
        </dgm:presLayoutVars>
      </dgm:prSet>
      <dgm:spPr/>
    </dgm:pt>
    <dgm:pt modelId="{38B00778-4FC6-F449-89F0-11E034B26661}" type="pres">
      <dgm:prSet presAssocID="{BAB348DD-B8A7-C748-8EAF-21B511E996B8}" presName="compNode" presStyleCnt="0"/>
      <dgm:spPr/>
    </dgm:pt>
    <dgm:pt modelId="{22892734-B9FD-284D-A661-165FB43F33AC}" type="pres">
      <dgm:prSet presAssocID="{BAB348DD-B8A7-C748-8EAF-21B511E996B8}" presName="bgRect" presStyleLbl="bgShp" presStyleIdx="0" presStyleCnt="4" custLinFactNeighborX="2496" custLinFactNeighborY="-6873"/>
      <dgm:spPr/>
    </dgm:pt>
    <dgm:pt modelId="{D3F83DDD-582F-ED44-AE1E-E89B166251CF}" type="pres">
      <dgm:prSet presAssocID="{BAB348DD-B8A7-C748-8EAF-21B511E996B8}" presName="iconRect" presStyleLbl="node1" presStyleIdx="0" presStyleCnt="4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215C17A4-AFEC-3C40-8939-44E828259C18}" type="pres">
      <dgm:prSet presAssocID="{BAB348DD-B8A7-C748-8EAF-21B511E996B8}" presName="spaceRect" presStyleCnt="0"/>
      <dgm:spPr/>
    </dgm:pt>
    <dgm:pt modelId="{7E543A45-563E-9B40-92E1-4F245E9EBB75}" type="pres">
      <dgm:prSet presAssocID="{BAB348DD-B8A7-C748-8EAF-21B511E996B8}" presName="parTx" presStyleLbl="revTx" presStyleIdx="0" presStyleCnt="8">
        <dgm:presLayoutVars>
          <dgm:chMax val="0"/>
          <dgm:chPref val="0"/>
        </dgm:presLayoutVars>
      </dgm:prSet>
      <dgm:spPr/>
    </dgm:pt>
    <dgm:pt modelId="{63D86DDF-291C-F64B-B99D-7178447A5FB4}" type="pres">
      <dgm:prSet presAssocID="{BAB348DD-B8A7-C748-8EAF-21B511E996B8}" presName="desTx" presStyleLbl="revTx" presStyleIdx="1" presStyleCnt="8">
        <dgm:presLayoutVars/>
      </dgm:prSet>
      <dgm:spPr/>
    </dgm:pt>
    <dgm:pt modelId="{B3AF8160-C481-9B48-9B3F-B752C5FB5372}" type="pres">
      <dgm:prSet presAssocID="{779A7EAA-F9F3-C44B-9344-4CACA47AF329}" presName="sibTrans" presStyleCnt="0"/>
      <dgm:spPr/>
    </dgm:pt>
    <dgm:pt modelId="{5C5BB71F-1A77-4D57-96FB-08D81B3614BC}" type="pres">
      <dgm:prSet presAssocID="{93DAD9BE-5528-4683-B447-C16D861A60F0}" presName="compNode" presStyleCnt="0"/>
      <dgm:spPr/>
    </dgm:pt>
    <dgm:pt modelId="{82FE9E89-3046-478F-950B-D203307C2681}" type="pres">
      <dgm:prSet presAssocID="{93DAD9BE-5528-4683-B447-C16D861A60F0}" presName="bgRect" presStyleLbl="bgShp" presStyleIdx="1" presStyleCnt="4"/>
      <dgm:spPr/>
    </dgm:pt>
    <dgm:pt modelId="{1E218D1E-6BBA-4040-B19B-3EDBBC7ED5E3}" type="pres">
      <dgm:prSet presAssocID="{93DAD9BE-5528-4683-B447-C16D861A60F0}" presName="iconRect" presStyleLbl="node1" presStyleIdx="1" presStyleCnt="4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DA7B853F-A91E-4B78-9BC3-8172D11A973A}" type="pres">
      <dgm:prSet presAssocID="{93DAD9BE-5528-4683-B447-C16D861A60F0}" presName="spaceRect" presStyleCnt="0"/>
      <dgm:spPr/>
    </dgm:pt>
    <dgm:pt modelId="{6C884D4A-7E16-4F04-B743-0C7BE65A85E8}" type="pres">
      <dgm:prSet presAssocID="{93DAD9BE-5528-4683-B447-C16D861A60F0}" presName="parTx" presStyleLbl="revTx" presStyleIdx="2" presStyleCnt="8">
        <dgm:presLayoutVars>
          <dgm:chMax val="0"/>
          <dgm:chPref val="0"/>
        </dgm:presLayoutVars>
      </dgm:prSet>
      <dgm:spPr/>
    </dgm:pt>
    <dgm:pt modelId="{95FF615C-8F47-44A0-875B-2966CEB08119}" type="pres">
      <dgm:prSet presAssocID="{93DAD9BE-5528-4683-B447-C16D861A60F0}" presName="desTx" presStyleLbl="revTx" presStyleIdx="3" presStyleCnt="8">
        <dgm:presLayoutVars/>
      </dgm:prSet>
      <dgm:spPr/>
    </dgm:pt>
    <dgm:pt modelId="{8C7C3230-CFF3-49C6-A93D-BCFCB77A9AA7}" type="pres">
      <dgm:prSet presAssocID="{C8A6137F-637D-4251-AA54-7B2B04FE51A3}" presName="sibTrans" presStyleCnt="0"/>
      <dgm:spPr/>
    </dgm:pt>
    <dgm:pt modelId="{11D47D1A-79E3-4ECB-9AAE-D931AEEA327C}" type="pres">
      <dgm:prSet presAssocID="{D9B7B755-0775-4A3A-8258-52C0E2F8242F}" presName="compNode" presStyleCnt="0"/>
      <dgm:spPr/>
    </dgm:pt>
    <dgm:pt modelId="{B242EF8B-8D72-4850-BDF8-06DF0F568867}" type="pres">
      <dgm:prSet presAssocID="{D9B7B755-0775-4A3A-8258-52C0E2F8242F}" presName="bgRect" presStyleLbl="bgShp" presStyleIdx="2" presStyleCnt="4"/>
      <dgm:spPr/>
    </dgm:pt>
    <dgm:pt modelId="{D9615FDF-A45E-465B-AEDF-BA54331A6F33}" type="pres">
      <dgm:prSet presAssocID="{D9B7B755-0775-4A3A-8258-52C0E2F8242F}" presName="iconRect" presStyleLbl="node1" presStyleIdx="2" presStyleCnt="4"/>
      <dgm:spPr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47AA1372-4BD8-42F9-A8C6-5679829514F1}" type="pres">
      <dgm:prSet presAssocID="{D9B7B755-0775-4A3A-8258-52C0E2F8242F}" presName="spaceRect" presStyleCnt="0"/>
      <dgm:spPr/>
    </dgm:pt>
    <dgm:pt modelId="{5ED42A36-3E4F-4D0D-8BBF-7348415BD62C}" type="pres">
      <dgm:prSet presAssocID="{D9B7B755-0775-4A3A-8258-52C0E2F8242F}" presName="parTx" presStyleLbl="revTx" presStyleIdx="4" presStyleCnt="8">
        <dgm:presLayoutVars>
          <dgm:chMax val="0"/>
          <dgm:chPref val="0"/>
        </dgm:presLayoutVars>
      </dgm:prSet>
      <dgm:spPr/>
    </dgm:pt>
    <dgm:pt modelId="{A3EED424-4033-4A74-882D-811B7513C20D}" type="pres">
      <dgm:prSet presAssocID="{D9B7B755-0775-4A3A-8258-52C0E2F8242F}" presName="desTx" presStyleLbl="revTx" presStyleIdx="5" presStyleCnt="8">
        <dgm:presLayoutVars/>
      </dgm:prSet>
      <dgm:spPr/>
    </dgm:pt>
    <dgm:pt modelId="{478D047E-BF5F-4827-A8DF-6C258F940777}" type="pres">
      <dgm:prSet presAssocID="{8CCF6C1A-B183-4CD3-93E2-77317547DA7B}" presName="sibTrans" presStyleCnt="0"/>
      <dgm:spPr/>
    </dgm:pt>
    <dgm:pt modelId="{79659166-AB34-0944-B04D-DCAF598BA135}" type="pres">
      <dgm:prSet presAssocID="{1319B925-C239-2C47-AECE-456CA6032C66}" presName="compNode" presStyleCnt="0"/>
      <dgm:spPr/>
    </dgm:pt>
    <dgm:pt modelId="{E4EF3125-7726-004D-9941-D2505BDE6626}" type="pres">
      <dgm:prSet presAssocID="{1319B925-C239-2C47-AECE-456CA6032C66}" presName="bgRect" presStyleLbl="bgShp" presStyleIdx="3" presStyleCnt="4" custLinFactNeighborY="-1148"/>
      <dgm:spPr/>
    </dgm:pt>
    <dgm:pt modelId="{A83B51FD-8A7D-C84F-842D-686D4D46A571}" type="pres">
      <dgm:prSet presAssocID="{1319B925-C239-2C47-AECE-456CA6032C66}" presName="iconRect" presStyleLbl="node1" presStyleIdx="3" presStyleCnt="4"/>
      <dgm:spPr>
        <a:blipFill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014C937A-8E6F-CB46-8327-5746B31F4699}" type="pres">
      <dgm:prSet presAssocID="{1319B925-C239-2C47-AECE-456CA6032C66}" presName="spaceRect" presStyleCnt="0"/>
      <dgm:spPr/>
    </dgm:pt>
    <dgm:pt modelId="{FB482CEC-3868-D446-AFA6-FF9DD1A152E4}" type="pres">
      <dgm:prSet presAssocID="{1319B925-C239-2C47-AECE-456CA6032C66}" presName="parTx" presStyleLbl="revTx" presStyleIdx="6" presStyleCnt="8">
        <dgm:presLayoutVars>
          <dgm:chMax val="0"/>
          <dgm:chPref val="0"/>
        </dgm:presLayoutVars>
      </dgm:prSet>
      <dgm:spPr/>
    </dgm:pt>
    <dgm:pt modelId="{63F5880D-ABD1-0B4D-8834-30F638DD5B6A}" type="pres">
      <dgm:prSet presAssocID="{1319B925-C239-2C47-AECE-456CA6032C66}" presName="desTx" presStyleLbl="revTx" presStyleIdx="7" presStyleCnt="8">
        <dgm:presLayoutVars/>
      </dgm:prSet>
      <dgm:spPr/>
    </dgm:pt>
  </dgm:ptLst>
  <dgm:cxnLst>
    <dgm:cxn modelId="{F8753D0E-ADDE-4C9C-BBC4-F10A0A2E959D}" type="presOf" srcId="{9E101D55-C738-B740-AAF7-85F99B745903}" destId="{63D86DDF-291C-F64B-B99D-7178447A5FB4}" srcOrd="0" destOrd="0" presId="urn:microsoft.com/office/officeart/2018/2/layout/IconVerticalSolidList"/>
    <dgm:cxn modelId="{87519532-7D3D-744D-A58B-818AB3BFF72B}" srcId="{BAB348DD-B8A7-C748-8EAF-21B511E996B8}" destId="{9E101D55-C738-B740-AAF7-85F99B745903}" srcOrd="0" destOrd="0" parTransId="{80A81848-5484-4841-B034-CD06C91B1C08}" sibTransId="{F1F02EE8-5C92-D345-8C5D-70276A37860B}"/>
    <dgm:cxn modelId="{E4FAA538-9D6A-49FE-87DF-2973F4EEDFAD}" type="presOf" srcId="{06D119BE-41DF-4B81-85E6-2B39D96F238D}" destId="{95FF615C-8F47-44A0-875B-2966CEB08119}" srcOrd="0" destOrd="0" presId="urn:microsoft.com/office/officeart/2018/2/layout/IconVerticalSolidList"/>
    <dgm:cxn modelId="{C2822239-325C-424D-AEF1-8A5D45CEC184}" type="presOf" srcId="{93DAD9BE-5528-4683-B447-C16D861A60F0}" destId="{6C884D4A-7E16-4F04-B743-0C7BE65A85E8}" srcOrd="0" destOrd="0" presId="urn:microsoft.com/office/officeart/2018/2/layout/IconVerticalSolidList"/>
    <dgm:cxn modelId="{077C6740-BB34-4BE4-BB2E-A8D650824EF5}" type="presOf" srcId="{53E4E72A-07E0-4A61-930E-8C51C6D6B82F}" destId="{A3EED424-4033-4A74-882D-811B7513C20D}" srcOrd="0" destOrd="0" presId="urn:microsoft.com/office/officeart/2018/2/layout/IconVerticalSolidList"/>
    <dgm:cxn modelId="{07DC844F-A216-4D6A-BF70-D30804AC6B15}" srcId="{A6F80980-7856-4B38-9C6B-8E7F59D8DC3A}" destId="{D9B7B755-0775-4A3A-8258-52C0E2F8242F}" srcOrd="2" destOrd="0" parTransId="{E67EB888-F135-4912-8510-2AE2A79A975A}" sibTransId="{8CCF6C1A-B183-4CD3-93E2-77317547DA7B}"/>
    <dgm:cxn modelId="{96AA535A-162B-714A-A7DD-362B5B200450}" srcId="{A6F80980-7856-4B38-9C6B-8E7F59D8DC3A}" destId="{1319B925-C239-2C47-AECE-456CA6032C66}" srcOrd="3" destOrd="0" parTransId="{D29D51A3-F947-114A-B54B-50A902733B9D}" sibTransId="{194F2501-3472-0842-95A8-E7C465778DBE}"/>
    <dgm:cxn modelId="{C2204D7E-2C8B-4431-9EA7-A21A92A87B3A}" type="presOf" srcId="{F010CF54-EE89-3541-BE8D-DDE7564BF0A0}" destId="{63F5880D-ABD1-0B4D-8834-30F638DD5B6A}" srcOrd="0" destOrd="0" presId="urn:microsoft.com/office/officeart/2018/2/layout/IconVerticalSolidList"/>
    <dgm:cxn modelId="{C5658D93-A169-45DF-8B51-C06A9AA88527}" type="presOf" srcId="{D9B7B755-0775-4A3A-8258-52C0E2F8242F}" destId="{5ED42A36-3E4F-4D0D-8BBF-7348415BD62C}" srcOrd="0" destOrd="0" presId="urn:microsoft.com/office/officeart/2018/2/layout/IconVerticalSolidList"/>
    <dgm:cxn modelId="{24167AAC-B071-4352-BBA4-E0FBBB90D9F4}" type="presOf" srcId="{A6F80980-7856-4B38-9C6B-8E7F59D8DC3A}" destId="{CE7D769A-57FB-4744-89FF-6F6924DB21EE}" srcOrd="0" destOrd="0" presId="urn:microsoft.com/office/officeart/2018/2/layout/IconVerticalSolidList"/>
    <dgm:cxn modelId="{890ABBB5-637B-4E82-B846-53DC3E6A94E4}" srcId="{A6F80980-7856-4B38-9C6B-8E7F59D8DC3A}" destId="{93DAD9BE-5528-4683-B447-C16D861A60F0}" srcOrd="1" destOrd="0" parTransId="{5E0870D0-D542-4866-AE73-E9DB3D19551B}" sibTransId="{C8A6137F-637D-4251-AA54-7B2B04FE51A3}"/>
    <dgm:cxn modelId="{70ED41D5-A33E-8A44-AD1C-E961367DECF7}" srcId="{1319B925-C239-2C47-AECE-456CA6032C66}" destId="{F010CF54-EE89-3541-BE8D-DDE7564BF0A0}" srcOrd="0" destOrd="0" parTransId="{83CA38DD-E909-9A42-BC8A-0345F4C307E8}" sibTransId="{2F17FBDB-5887-2646-B924-DAC0E9C8320B}"/>
    <dgm:cxn modelId="{C44832D9-6599-4B10-9D12-4E29FE3AA58D}" type="presOf" srcId="{BAB348DD-B8A7-C748-8EAF-21B511E996B8}" destId="{7E543A45-563E-9B40-92E1-4F245E9EBB75}" srcOrd="0" destOrd="0" presId="urn:microsoft.com/office/officeart/2018/2/layout/IconVerticalSolidList"/>
    <dgm:cxn modelId="{1A4E6AE5-FEE8-459E-81A7-D22AFF28F704}" srcId="{D9B7B755-0775-4A3A-8258-52C0E2F8242F}" destId="{53E4E72A-07E0-4A61-930E-8C51C6D6B82F}" srcOrd="0" destOrd="0" parTransId="{38AF567E-634D-4731-93FA-A0471F62BA13}" sibTransId="{93C3B718-F390-44D3-85AB-687F059D80D0}"/>
    <dgm:cxn modelId="{929CA0EF-883C-4A38-8513-4AAAD4F1616D}" type="presOf" srcId="{1319B925-C239-2C47-AECE-456CA6032C66}" destId="{FB482CEC-3868-D446-AFA6-FF9DD1A152E4}" srcOrd="0" destOrd="0" presId="urn:microsoft.com/office/officeart/2018/2/layout/IconVerticalSolidList"/>
    <dgm:cxn modelId="{D14D44F6-E356-4E39-9F28-460551E611AF}" srcId="{93DAD9BE-5528-4683-B447-C16D861A60F0}" destId="{06D119BE-41DF-4B81-85E6-2B39D96F238D}" srcOrd="0" destOrd="0" parTransId="{AE3028F3-2E2F-483F-A0AE-168FC5D54D1A}" sibTransId="{300C9584-24B4-4F89-B1C9-577F2B454351}"/>
    <dgm:cxn modelId="{951FC6F8-3426-604E-83E6-86B51BF60866}" srcId="{A6F80980-7856-4B38-9C6B-8E7F59D8DC3A}" destId="{BAB348DD-B8A7-C748-8EAF-21B511E996B8}" srcOrd="0" destOrd="0" parTransId="{026CF928-F87B-5C43-AFDB-27B15EDE9216}" sibTransId="{779A7EAA-F9F3-C44B-9344-4CACA47AF329}"/>
    <dgm:cxn modelId="{E582B091-F11F-4518-B6CC-FED33E2A7CB7}" type="presParOf" srcId="{CE7D769A-57FB-4744-89FF-6F6924DB21EE}" destId="{38B00778-4FC6-F449-89F0-11E034B26661}" srcOrd="0" destOrd="0" presId="urn:microsoft.com/office/officeart/2018/2/layout/IconVerticalSolidList"/>
    <dgm:cxn modelId="{7A4125E3-0409-49BB-81C4-DA902F52118D}" type="presParOf" srcId="{38B00778-4FC6-F449-89F0-11E034B26661}" destId="{22892734-B9FD-284D-A661-165FB43F33AC}" srcOrd="0" destOrd="0" presId="urn:microsoft.com/office/officeart/2018/2/layout/IconVerticalSolidList"/>
    <dgm:cxn modelId="{698F0F90-6474-4806-987C-2BBD0FE6A2F7}" type="presParOf" srcId="{38B00778-4FC6-F449-89F0-11E034B26661}" destId="{D3F83DDD-582F-ED44-AE1E-E89B166251CF}" srcOrd="1" destOrd="0" presId="urn:microsoft.com/office/officeart/2018/2/layout/IconVerticalSolidList"/>
    <dgm:cxn modelId="{906F5986-405F-4597-A5DD-917D62416AD7}" type="presParOf" srcId="{38B00778-4FC6-F449-89F0-11E034B26661}" destId="{215C17A4-AFEC-3C40-8939-44E828259C18}" srcOrd="2" destOrd="0" presId="urn:microsoft.com/office/officeart/2018/2/layout/IconVerticalSolidList"/>
    <dgm:cxn modelId="{FD3B18DD-D8AB-43E9-9D76-5BDF5999B12A}" type="presParOf" srcId="{38B00778-4FC6-F449-89F0-11E034B26661}" destId="{7E543A45-563E-9B40-92E1-4F245E9EBB75}" srcOrd="3" destOrd="0" presId="urn:microsoft.com/office/officeart/2018/2/layout/IconVerticalSolidList"/>
    <dgm:cxn modelId="{69519379-E2E7-487A-99DF-E5E5CC2F86EE}" type="presParOf" srcId="{38B00778-4FC6-F449-89F0-11E034B26661}" destId="{63D86DDF-291C-F64B-B99D-7178447A5FB4}" srcOrd="4" destOrd="0" presId="urn:microsoft.com/office/officeart/2018/2/layout/IconVerticalSolidList"/>
    <dgm:cxn modelId="{E1336D11-DFA2-43B4-9078-7542CD77C89A}" type="presParOf" srcId="{CE7D769A-57FB-4744-89FF-6F6924DB21EE}" destId="{B3AF8160-C481-9B48-9B3F-B752C5FB5372}" srcOrd="1" destOrd="0" presId="urn:microsoft.com/office/officeart/2018/2/layout/IconVerticalSolidList"/>
    <dgm:cxn modelId="{940DF91F-828F-4135-831C-7011C772FD82}" type="presParOf" srcId="{CE7D769A-57FB-4744-89FF-6F6924DB21EE}" destId="{5C5BB71F-1A77-4D57-96FB-08D81B3614BC}" srcOrd="2" destOrd="0" presId="urn:microsoft.com/office/officeart/2018/2/layout/IconVerticalSolidList"/>
    <dgm:cxn modelId="{4411311A-6FB5-41BA-BC07-A339CEE4B7FA}" type="presParOf" srcId="{5C5BB71F-1A77-4D57-96FB-08D81B3614BC}" destId="{82FE9E89-3046-478F-950B-D203307C2681}" srcOrd="0" destOrd="0" presId="urn:microsoft.com/office/officeart/2018/2/layout/IconVerticalSolidList"/>
    <dgm:cxn modelId="{8B370BBA-4CA2-4233-9FDC-49A2FA6E58E3}" type="presParOf" srcId="{5C5BB71F-1A77-4D57-96FB-08D81B3614BC}" destId="{1E218D1E-6BBA-4040-B19B-3EDBBC7ED5E3}" srcOrd="1" destOrd="0" presId="urn:microsoft.com/office/officeart/2018/2/layout/IconVerticalSolidList"/>
    <dgm:cxn modelId="{8294CC7F-5A75-49CB-A128-75FBB02A81E4}" type="presParOf" srcId="{5C5BB71F-1A77-4D57-96FB-08D81B3614BC}" destId="{DA7B853F-A91E-4B78-9BC3-8172D11A973A}" srcOrd="2" destOrd="0" presId="urn:microsoft.com/office/officeart/2018/2/layout/IconVerticalSolidList"/>
    <dgm:cxn modelId="{7C5C0D71-7E75-45D3-8CD4-083B69BCD856}" type="presParOf" srcId="{5C5BB71F-1A77-4D57-96FB-08D81B3614BC}" destId="{6C884D4A-7E16-4F04-B743-0C7BE65A85E8}" srcOrd="3" destOrd="0" presId="urn:microsoft.com/office/officeart/2018/2/layout/IconVerticalSolidList"/>
    <dgm:cxn modelId="{3084314C-A5A1-4974-936D-3D897A083751}" type="presParOf" srcId="{5C5BB71F-1A77-4D57-96FB-08D81B3614BC}" destId="{95FF615C-8F47-44A0-875B-2966CEB08119}" srcOrd="4" destOrd="0" presId="urn:microsoft.com/office/officeart/2018/2/layout/IconVerticalSolidList"/>
    <dgm:cxn modelId="{D4CE4BBF-B772-4215-925C-F70F75581037}" type="presParOf" srcId="{CE7D769A-57FB-4744-89FF-6F6924DB21EE}" destId="{8C7C3230-CFF3-49C6-A93D-BCFCB77A9AA7}" srcOrd="3" destOrd="0" presId="urn:microsoft.com/office/officeart/2018/2/layout/IconVerticalSolidList"/>
    <dgm:cxn modelId="{B69E8DAC-44A9-490C-88ED-829E1FB5F605}" type="presParOf" srcId="{CE7D769A-57FB-4744-89FF-6F6924DB21EE}" destId="{11D47D1A-79E3-4ECB-9AAE-D931AEEA327C}" srcOrd="4" destOrd="0" presId="urn:microsoft.com/office/officeart/2018/2/layout/IconVerticalSolidList"/>
    <dgm:cxn modelId="{78E17D33-FA55-4532-ACF4-C00B34B20081}" type="presParOf" srcId="{11D47D1A-79E3-4ECB-9AAE-D931AEEA327C}" destId="{B242EF8B-8D72-4850-BDF8-06DF0F568867}" srcOrd="0" destOrd="0" presId="urn:microsoft.com/office/officeart/2018/2/layout/IconVerticalSolidList"/>
    <dgm:cxn modelId="{716C1198-5999-41FC-B915-93C5F44C2E0C}" type="presParOf" srcId="{11D47D1A-79E3-4ECB-9AAE-D931AEEA327C}" destId="{D9615FDF-A45E-465B-AEDF-BA54331A6F33}" srcOrd="1" destOrd="0" presId="urn:microsoft.com/office/officeart/2018/2/layout/IconVerticalSolidList"/>
    <dgm:cxn modelId="{8D3A0B22-4C00-47AB-B88F-13DE7F39224E}" type="presParOf" srcId="{11D47D1A-79E3-4ECB-9AAE-D931AEEA327C}" destId="{47AA1372-4BD8-42F9-A8C6-5679829514F1}" srcOrd="2" destOrd="0" presId="urn:microsoft.com/office/officeart/2018/2/layout/IconVerticalSolidList"/>
    <dgm:cxn modelId="{08ECFB26-D4BD-4F80-A267-1E0317AE6775}" type="presParOf" srcId="{11D47D1A-79E3-4ECB-9AAE-D931AEEA327C}" destId="{5ED42A36-3E4F-4D0D-8BBF-7348415BD62C}" srcOrd="3" destOrd="0" presId="urn:microsoft.com/office/officeart/2018/2/layout/IconVerticalSolidList"/>
    <dgm:cxn modelId="{A3457405-8911-4FFF-8828-376D0E92D1B2}" type="presParOf" srcId="{11D47D1A-79E3-4ECB-9AAE-D931AEEA327C}" destId="{A3EED424-4033-4A74-882D-811B7513C20D}" srcOrd="4" destOrd="0" presId="urn:microsoft.com/office/officeart/2018/2/layout/IconVerticalSolidList"/>
    <dgm:cxn modelId="{117ABAAE-4A12-41D8-8D64-9D46E4558763}" type="presParOf" srcId="{CE7D769A-57FB-4744-89FF-6F6924DB21EE}" destId="{478D047E-BF5F-4827-A8DF-6C258F940777}" srcOrd="5" destOrd="0" presId="urn:microsoft.com/office/officeart/2018/2/layout/IconVerticalSolidList"/>
    <dgm:cxn modelId="{4BD622D6-0C0B-4011-8D48-BE864A1B7404}" type="presParOf" srcId="{CE7D769A-57FB-4744-89FF-6F6924DB21EE}" destId="{79659166-AB34-0944-B04D-DCAF598BA135}" srcOrd="6" destOrd="0" presId="urn:microsoft.com/office/officeart/2018/2/layout/IconVerticalSolidList"/>
    <dgm:cxn modelId="{E1002E97-9F4B-4091-A7CF-E50C745F3FEB}" type="presParOf" srcId="{79659166-AB34-0944-B04D-DCAF598BA135}" destId="{E4EF3125-7726-004D-9941-D2505BDE6626}" srcOrd="0" destOrd="0" presId="urn:microsoft.com/office/officeart/2018/2/layout/IconVerticalSolidList"/>
    <dgm:cxn modelId="{9E07F9CA-FDE7-42CA-9B6F-6B94C6D9FDB1}" type="presParOf" srcId="{79659166-AB34-0944-B04D-DCAF598BA135}" destId="{A83B51FD-8A7D-C84F-842D-686D4D46A571}" srcOrd="1" destOrd="0" presId="urn:microsoft.com/office/officeart/2018/2/layout/IconVerticalSolidList"/>
    <dgm:cxn modelId="{483A0174-E052-4490-8634-36A0C043986F}" type="presParOf" srcId="{79659166-AB34-0944-B04D-DCAF598BA135}" destId="{014C937A-8E6F-CB46-8327-5746B31F4699}" srcOrd="2" destOrd="0" presId="urn:microsoft.com/office/officeart/2018/2/layout/IconVerticalSolidList"/>
    <dgm:cxn modelId="{201FE514-27DF-4C36-940B-E30F2BA44ADB}" type="presParOf" srcId="{79659166-AB34-0944-B04D-DCAF598BA135}" destId="{FB482CEC-3868-D446-AFA6-FF9DD1A152E4}" srcOrd="3" destOrd="0" presId="urn:microsoft.com/office/officeart/2018/2/layout/IconVerticalSolidList"/>
    <dgm:cxn modelId="{A2B25649-B58C-4D6B-BC22-D10711BC7CEE}" type="presParOf" srcId="{79659166-AB34-0944-B04D-DCAF598BA135}" destId="{63F5880D-ABD1-0B4D-8834-30F638DD5B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8C1A4-C991-4A32-9F02-0379345E9A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751DB483-5A4E-4AF0-AF30-35D06E18E8E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Business Expertise: </a:t>
          </a:r>
          <a:r>
            <a:rPr lang="en-US" b="0" i="1" dirty="0">
              <a:solidFill>
                <a:schemeClr val="tx1"/>
              </a:solidFill>
            </a:rPr>
            <a:t>Commercialization Plans; consulting &amp; strategy; business plans and market research; scientific consulting; license negotiations</a:t>
          </a:r>
        </a:p>
      </dgm:t>
    </dgm:pt>
    <dgm:pt modelId="{54487CF8-1216-4064-BA3D-E0EC49E087BA}" type="parTrans" cxnId="{D79919C2-0B9B-481C-B26D-3EE5B504EFF6}">
      <dgm:prSet/>
      <dgm:spPr/>
      <dgm:t>
        <a:bodyPr/>
        <a:lstStyle/>
        <a:p>
          <a:endParaRPr lang="en-US"/>
        </a:p>
      </dgm:t>
    </dgm:pt>
    <dgm:pt modelId="{56452561-4955-4461-81F2-DF17F028D551}" type="sibTrans" cxnId="{D79919C2-0B9B-481C-B26D-3EE5B504EFF6}">
      <dgm:prSet/>
      <dgm:spPr/>
      <dgm:t>
        <a:bodyPr/>
        <a:lstStyle/>
        <a:p>
          <a:endParaRPr lang="en-US"/>
        </a:p>
      </dgm:t>
    </dgm:pt>
    <dgm:pt modelId="{ACDE5929-ADC0-4A35-AB03-A7ED9937758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Financing expertise: </a:t>
          </a:r>
          <a:r>
            <a:rPr lang="en-US" i="1" dirty="0">
              <a:solidFill>
                <a:schemeClr val="tx1"/>
              </a:solidFill>
            </a:rPr>
            <a:t>Connections with VC/Angel Investors; Up-to-date on new opportunities (</a:t>
          </a:r>
          <a:r>
            <a:rPr lang="en-US" i="1" dirty="0" err="1">
              <a:solidFill>
                <a:schemeClr val="tx1"/>
              </a:solidFill>
            </a:rPr>
            <a:t>eg.</a:t>
          </a:r>
          <a:r>
            <a:rPr lang="en-US" i="1" dirty="0">
              <a:solidFill>
                <a:schemeClr val="tx1"/>
              </a:solidFill>
            </a:rPr>
            <a:t> </a:t>
          </a:r>
          <a:r>
            <a:rPr lang="en-US" i="1" dirty="0" err="1">
              <a:solidFill>
                <a:schemeClr val="tx1"/>
              </a:solidFill>
            </a:rPr>
            <a:t>Biobonds</a:t>
          </a:r>
          <a:r>
            <a:rPr lang="en-US" i="1" dirty="0">
              <a:solidFill>
                <a:schemeClr val="tx1"/>
              </a:solidFill>
            </a:rPr>
            <a:t>, Venture Philanthropy)</a:t>
          </a:r>
          <a:endParaRPr lang="en-US" dirty="0">
            <a:solidFill>
              <a:schemeClr val="tx1"/>
            </a:solidFill>
          </a:endParaRPr>
        </a:p>
      </dgm:t>
    </dgm:pt>
    <dgm:pt modelId="{70B50063-D7B2-4850-AD78-1E9DD11C5B9A}" type="parTrans" cxnId="{2DA4F5BC-219D-4710-8199-60FD3FD512D2}">
      <dgm:prSet/>
      <dgm:spPr/>
      <dgm:t>
        <a:bodyPr/>
        <a:lstStyle/>
        <a:p>
          <a:endParaRPr lang="en-US"/>
        </a:p>
      </dgm:t>
    </dgm:pt>
    <dgm:pt modelId="{BDC92C4B-6106-4B1F-8608-04002B7B3EA4}" type="sibTrans" cxnId="{2DA4F5BC-219D-4710-8199-60FD3FD512D2}">
      <dgm:prSet/>
      <dgm:spPr/>
      <dgm:t>
        <a:bodyPr/>
        <a:lstStyle/>
        <a:p>
          <a:endParaRPr lang="en-US"/>
        </a:p>
      </dgm:t>
    </dgm:pt>
    <dgm:pt modelId="{8A562E4E-984F-4748-A28B-D57D11D7C8E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Data Integrity: </a:t>
          </a:r>
          <a:r>
            <a:rPr lang="en-US" i="1" dirty="0">
              <a:solidFill>
                <a:schemeClr val="tx1"/>
              </a:solidFill>
            </a:rPr>
            <a:t>Expertise on data integrity &amp; data infrastructure support; data security and password management</a:t>
          </a:r>
          <a:endParaRPr lang="en-US" dirty="0">
            <a:solidFill>
              <a:schemeClr val="tx1"/>
            </a:solidFill>
          </a:endParaRPr>
        </a:p>
      </dgm:t>
    </dgm:pt>
    <dgm:pt modelId="{C59F4FD6-CC72-40F0-B003-CB05C1F4B89B}" type="parTrans" cxnId="{97B54E8C-2F1C-483C-9C44-53B6056AA597}">
      <dgm:prSet/>
      <dgm:spPr/>
      <dgm:t>
        <a:bodyPr/>
        <a:lstStyle/>
        <a:p>
          <a:endParaRPr lang="en-US"/>
        </a:p>
      </dgm:t>
    </dgm:pt>
    <dgm:pt modelId="{C33F1786-C463-4B66-8073-A5C1A2E25D64}" type="sibTrans" cxnId="{97B54E8C-2F1C-483C-9C44-53B6056AA597}">
      <dgm:prSet/>
      <dgm:spPr/>
      <dgm:t>
        <a:bodyPr/>
        <a:lstStyle/>
        <a:p>
          <a:endParaRPr lang="en-US"/>
        </a:p>
      </dgm:t>
    </dgm:pt>
    <dgm:pt modelId="{14E08FDB-04C5-40F9-B1B5-3EC30396E65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Hands-on help as needed</a:t>
          </a:r>
        </a:p>
        <a:p>
          <a:r>
            <a:rPr lang="en-US" i="1" dirty="0">
              <a:solidFill>
                <a:schemeClr val="tx1"/>
              </a:solidFill>
            </a:rPr>
            <a:t>Help with licensing, grant reporting, taxes, </a:t>
          </a:r>
          <a:r>
            <a:rPr lang="en-US" i="1" dirty="0" err="1">
              <a:solidFill>
                <a:schemeClr val="tx1"/>
              </a:solidFill>
            </a:rPr>
            <a:t>etc</a:t>
          </a:r>
          <a:endParaRPr lang="en-US" dirty="0">
            <a:solidFill>
              <a:schemeClr val="tx1"/>
            </a:solidFill>
          </a:endParaRPr>
        </a:p>
      </dgm:t>
    </dgm:pt>
    <dgm:pt modelId="{E2F1FF49-8A8E-4DA1-B2EF-B4B2DDF866DA}" type="parTrans" cxnId="{458E0C6A-76DA-4E1F-BE41-ECC941CA337F}">
      <dgm:prSet/>
      <dgm:spPr/>
      <dgm:t>
        <a:bodyPr/>
        <a:lstStyle/>
        <a:p>
          <a:endParaRPr lang="en-US"/>
        </a:p>
      </dgm:t>
    </dgm:pt>
    <dgm:pt modelId="{C971AC78-A508-4224-9E91-4CD58DBD989E}" type="sibTrans" cxnId="{458E0C6A-76DA-4E1F-BE41-ECC941CA337F}">
      <dgm:prSet/>
      <dgm:spPr/>
      <dgm:t>
        <a:bodyPr/>
        <a:lstStyle/>
        <a:p>
          <a:endParaRPr lang="en-US"/>
        </a:p>
      </dgm:t>
    </dgm:pt>
    <dgm:pt modelId="{00760653-91AD-439C-B6FB-DF10BECB002A}" type="pres">
      <dgm:prSet presAssocID="{38E8C1A4-C991-4A32-9F02-0379345E9A4C}" presName="root" presStyleCnt="0">
        <dgm:presLayoutVars>
          <dgm:dir/>
          <dgm:resizeHandles val="exact"/>
        </dgm:presLayoutVars>
      </dgm:prSet>
      <dgm:spPr/>
    </dgm:pt>
    <dgm:pt modelId="{E5CA99D7-A0C8-4C64-967A-6EC8FA12939E}" type="pres">
      <dgm:prSet presAssocID="{38E8C1A4-C991-4A32-9F02-0379345E9A4C}" presName="container" presStyleCnt="0">
        <dgm:presLayoutVars>
          <dgm:dir/>
          <dgm:resizeHandles val="exact"/>
        </dgm:presLayoutVars>
      </dgm:prSet>
      <dgm:spPr/>
    </dgm:pt>
    <dgm:pt modelId="{CE0640AE-9FB7-4F18-B42C-9960AD519077}" type="pres">
      <dgm:prSet presAssocID="{751DB483-5A4E-4AF0-AF30-35D06E18E8EF}" presName="compNode" presStyleCnt="0"/>
      <dgm:spPr/>
    </dgm:pt>
    <dgm:pt modelId="{B794DE1D-D048-4366-A4E6-7B0A21D7FFA4}" type="pres">
      <dgm:prSet presAssocID="{751DB483-5A4E-4AF0-AF30-35D06E18E8EF}" presName="iconBgRect" presStyleLbl="bgShp" presStyleIdx="0" presStyleCnt="4"/>
      <dgm:spPr>
        <a:solidFill>
          <a:schemeClr val="accent1"/>
        </a:solidFill>
      </dgm:spPr>
    </dgm:pt>
    <dgm:pt modelId="{C2A856E0-7054-4832-A10F-1CD62562B40B}" type="pres">
      <dgm:prSet presAssocID="{751DB483-5A4E-4AF0-AF30-35D06E18E8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7C848EA-78FD-4F87-8BB3-D717A83DAB86}" type="pres">
      <dgm:prSet presAssocID="{751DB483-5A4E-4AF0-AF30-35D06E18E8EF}" presName="spaceRect" presStyleCnt="0"/>
      <dgm:spPr/>
    </dgm:pt>
    <dgm:pt modelId="{1F5E1C64-597C-473C-AF3C-F7169888BFFB}" type="pres">
      <dgm:prSet presAssocID="{751DB483-5A4E-4AF0-AF30-35D06E18E8EF}" presName="textRect" presStyleLbl="revTx" presStyleIdx="0" presStyleCnt="4">
        <dgm:presLayoutVars>
          <dgm:chMax val="1"/>
          <dgm:chPref val="1"/>
        </dgm:presLayoutVars>
      </dgm:prSet>
      <dgm:spPr/>
    </dgm:pt>
    <dgm:pt modelId="{C0A56F2D-AC09-45E2-B31B-6204B45C9F68}" type="pres">
      <dgm:prSet presAssocID="{56452561-4955-4461-81F2-DF17F028D551}" presName="sibTrans" presStyleLbl="sibTrans2D1" presStyleIdx="0" presStyleCnt="0"/>
      <dgm:spPr/>
    </dgm:pt>
    <dgm:pt modelId="{F85CA77E-52EE-4B51-AC6D-CF24D29D277F}" type="pres">
      <dgm:prSet presAssocID="{ACDE5929-ADC0-4A35-AB03-A7ED99377589}" presName="compNode" presStyleCnt="0"/>
      <dgm:spPr/>
    </dgm:pt>
    <dgm:pt modelId="{28BFC839-9F6E-4329-92AA-FE4754BFDA6A}" type="pres">
      <dgm:prSet presAssocID="{ACDE5929-ADC0-4A35-AB03-A7ED99377589}" presName="iconBgRect" presStyleLbl="bgShp" presStyleIdx="1" presStyleCnt="4"/>
      <dgm:spPr>
        <a:solidFill>
          <a:schemeClr val="accent1"/>
        </a:solidFill>
      </dgm:spPr>
    </dgm:pt>
    <dgm:pt modelId="{2E6B859E-8FEC-45E1-A260-65379091E923}" type="pres">
      <dgm:prSet presAssocID="{ACDE5929-ADC0-4A35-AB03-A7ED9937758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107374D-7291-4FD6-88DA-04A88C290D33}" type="pres">
      <dgm:prSet presAssocID="{ACDE5929-ADC0-4A35-AB03-A7ED99377589}" presName="spaceRect" presStyleCnt="0"/>
      <dgm:spPr/>
    </dgm:pt>
    <dgm:pt modelId="{73B6CCBF-B23E-411D-B056-384E1EED5CB4}" type="pres">
      <dgm:prSet presAssocID="{ACDE5929-ADC0-4A35-AB03-A7ED99377589}" presName="textRect" presStyleLbl="revTx" presStyleIdx="1" presStyleCnt="4">
        <dgm:presLayoutVars>
          <dgm:chMax val="1"/>
          <dgm:chPref val="1"/>
        </dgm:presLayoutVars>
      </dgm:prSet>
      <dgm:spPr/>
    </dgm:pt>
    <dgm:pt modelId="{4DCF553B-6746-436C-B32E-D0643D178523}" type="pres">
      <dgm:prSet presAssocID="{BDC92C4B-6106-4B1F-8608-04002B7B3EA4}" presName="sibTrans" presStyleLbl="sibTrans2D1" presStyleIdx="0" presStyleCnt="0"/>
      <dgm:spPr/>
    </dgm:pt>
    <dgm:pt modelId="{EE13F686-BD6F-44A7-9247-C854796B1617}" type="pres">
      <dgm:prSet presAssocID="{8A562E4E-984F-4748-A28B-D57D11D7C8E7}" presName="compNode" presStyleCnt="0"/>
      <dgm:spPr/>
    </dgm:pt>
    <dgm:pt modelId="{B2336BCB-F2DE-4F12-9171-06C3F24EF408}" type="pres">
      <dgm:prSet presAssocID="{8A562E4E-984F-4748-A28B-D57D11D7C8E7}" presName="iconBgRect" presStyleLbl="bgShp" presStyleIdx="2" presStyleCnt="4"/>
      <dgm:spPr>
        <a:solidFill>
          <a:schemeClr val="accent1"/>
        </a:solidFill>
      </dgm:spPr>
    </dgm:pt>
    <dgm:pt modelId="{7B267056-30FD-491A-A03D-7DD2BF61E69B}" type="pres">
      <dgm:prSet presAssocID="{8A562E4E-984F-4748-A28B-D57D11D7C8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04B0493A-E1E9-4C67-89BE-C03DD82EA557}" type="pres">
      <dgm:prSet presAssocID="{8A562E4E-984F-4748-A28B-D57D11D7C8E7}" presName="spaceRect" presStyleCnt="0"/>
      <dgm:spPr/>
    </dgm:pt>
    <dgm:pt modelId="{2CE62C11-4032-4D38-9617-BB42DAE0D32E}" type="pres">
      <dgm:prSet presAssocID="{8A562E4E-984F-4748-A28B-D57D11D7C8E7}" presName="textRect" presStyleLbl="revTx" presStyleIdx="2" presStyleCnt="4">
        <dgm:presLayoutVars>
          <dgm:chMax val="1"/>
          <dgm:chPref val="1"/>
        </dgm:presLayoutVars>
      </dgm:prSet>
      <dgm:spPr/>
    </dgm:pt>
    <dgm:pt modelId="{1B8BF67B-4851-48DE-8E30-7E98715E829D}" type="pres">
      <dgm:prSet presAssocID="{C33F1786-C463-4B66-8073-A5C1A2E25D64}" presName="sibTrans" presStyleLbl="sibTrans2D1" presStyleIdx="0" presStyleCnt="0"/>
      <dgm:spPr/>
    </dgm:pt>
    <dgm:pt modelId="{6B1F7483-92DB-4701-9D5F-47E93266939D}" type="pres">
      <dgm:prSet presAssocID="{14E08FDB-04C5-40F9-B1B5-3EC30396E657}" presName="compNode" presStyleCnt="0"/>
      <dgm:spPr/>
    </dgm:pt>
    <dgm:pt modelId="{F1C824A7-EF81-46A6-977C-23D1734FFE4F}" type="pres">
      <dgm:prSet presAssocID="{14E08FDB-04C5-40F9-B1B5-3EC30396E657}" presName="iconBgRect" presStyleLbl="bgShp" presStyleIdx="3" presStyleCnt="4"/>
      <dgm:spPr>
        <a:solidFill>
          <a:schemeClr val="accent1"/>
        </a:solidFill>
      </dgm:spPr>
    </dgm:pt>
    <dgm:pt modelId="{03498ADF-E66F-44DD-85DD-D5720E198E9C}" type="pres">
      <dgm:prSet presAssocID="{14E08FDB-04C5-40F9-B1B5-3EC30396E6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 with solid fill"/>
        </a:ext>
      </dgm:extLst>
    </dgm:pt>
    <dgm:pt modelId="{761422A3-96E8-43CA-9B9C-86C83253EF71}" type="pres">
      <dgm:prSet presAssocID="{14E08FDB-04C5-40F9-B1B5-3EC30396E657}" presName="spaceRect" presStyleCnt="0"/>
      <dgm:spPr/>
    </dgm:pt>
    <dgm:pt modelId="{2BF584AC-1BD1-45CE-B124-B11B660C7276}" type="pres">
      <dgm:prSet presAssocID="{14E08FDB-04C5-40F9-B1B5-3EC30396E65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147774A-7D10-E848-BDAB-91E2B9E589B6}" type="presOf" srcId="{8A562E4E-984F-4748-A28B-D57D11D7C8E7}" destId="{2CE62C11-4032-4D38-9617-BB42DAE0D32E}" srcOrd="0" destOrd="0" presId="urn:microsoft.com/office/officeart/2018/2/layout/IconCircleList"/>
    <dgm:cxn modelId="{16240455-36E0-8349-B0CB-0B1DD8FB6B6A}" type="presOf" srcId="{BDC92C4B-6106-4B1F-8608-04002B7B3EA4}" destId="{4DCF553B-6746-436C-B32E-D0643D178523}" srcOrd="0" destOrd="0" presId="urn:microsoft.com/office/officeart/2018/2/layout/IconCircleList"/>
    <dgm:cxn modelId="{458E0C6A-76DA-4E1F-BE41-ECC941CA337F}" srcId="{38E8C1A4-C991-4A32-9F02-0379345E9A4C}" destId="{14E08FDB-04C5-40F9-B1B5-3EC30396E657}" srcOrd="3" destOrd="0" parTransId="{E2F1FF49-8A8E-4DA1-B2EF-B4B2DDF866DA}" sibTransId="{C971AC78-A508-4224-9E91-4CD58DBD989E}"/>
    <dgm:cxn modelId="{0E624579-2E86-EA4D-B521-BA3512EDAFBC}" type="presOf" srcId="{C33F1786-C463-4B66-8073-A5C1A2E25D64}" destId="{1B8BF67B-4851-48DE-8E30-7E98715E829D}" srcOrd="0" destOrd="0" presId="urn:microsoft.com/office/officeart/2018/2/layout/IconCircleList"/>
    <dgm:cxn modelId="{B44D2C81-AA1B-2C47-89B5-5E7F55DE3F14}" type="presOf" srcId="{38E8C1A4-C991-4A32-9F02-0379345E9A4C}" destId="{00760653-91AD-439C-B6FB-DF10BECB002A}" srcOrd="0" destOrd="0" presId="urn:microsoft.com/office/officeart/2018/2/layout/IconCircleList"/>
    <dgm:cxn modelId="{97B54E8C-2F1C-483C-9C44-53B6056AA597}" srcId="{38E8C1A4-C991-4A32-9F02-0379345E9A4C}" destId="{8A562E4E-984F-4748-A28B-D57D11D7C8E7}" srcOrd="2" destOrd="0" parTransId="{C59F4FD6-CC72-40F0-B003-CB05C1F4B89B}" sibTransId="{C33F1786-C463-4B66-8073-A5C1A2E25D64}"/>
    <dgm:cxn modelId="{49AAF48E-A8FE-1A44-A346-2383BFADA807}" type="presOf" srcId="{14E08FDB-04C5-40F9-B1B5-3EC30396E657}" destId="{2BF584AC-1BD1-45CE-B124-B11B660C7276}" srcOrd="0" destOrd="0" presId="urn:microsoft.com/office/officeart/2018/2/layout/IconCircleList"/>
    <dgm:cxn modelId="{F5D7089D-49A9-0744-B684-93EA101C9C59}" type="presOf" srcId="{56452561-4955-4461-81F2-DF17F028D551}" destId="{C0A56F2D-AC09-45E2-B31B-6204B45C9F68}" srcOrd="0" destOrd="0" presId="urn:microsoft.com/office/officeart/2018/2/layout/IconCircleList"/>
    <dgm:cxn modelId="{7BB9D0AE-8186-C94A-887B-9E4C0B0E85D2}" type="presOf" srcId="{751DB483-5A4E-4AF0-AF30-35D06E18E8EF}" destId="{1F5E1C64-597C-473C-AF3C-F7169888BFFB}" srcOrd="0" destOrd="0" presId="urn:microsoft.com/office/officeart/2018/2/layout/IconCircleList"/>
    <dgm:cxn modelId="{2DA4F5BC-219D-4710-8199-60FD3FD512D2}" srcId="{38E8C1A4-C991-4A32-9F02-0379345E9A4C}" destId="{ACDE5929-ADC0-4A35-AB03-A7ED99377589}" srcOrd="1" destOrd="0" parTransId="{70B50063-D7B2-4850-AD78-1E9DD11C5B9A}" sibTransId="{BDC92C4B-6106-4B1F-8608-04002B7B3EA4}"/>
    <dgm:cxn modelId="{D79919C2-0B9B-481C-B26D-3EE5B504EFF6}" srcId="{38E8C1A4-C991-4A32-9F02-0379345E9A4C}" destId="{751DB483-5A4E-4AF0-AF30-35D06E18E8EF}" srcOrd="0" destOrd="0" parTransId="{54487CF8-1216-4064-BA3D-E0EC49E087BA}" sibTransId="{56452561-4955-4461-81F2-DF17F028D551}"/>
    <dgm:cxn modelId="{64CB0DDE-9589-7340-8CCA-C609448C7CDB}" type="presOf" srcId="{ACDE5929-ADC0-4A35-AB03-A7ED99377589}" destId="{73B6CCBF-B23E-411D-B056-384E1EED5CB4}" srcOrd="0" destOrd="0" presId="urn:microsoft.com/office/officeart/2018/2/layout/IconCircleList"/>
    <dgm:cxn modelId="{0A9ACAD9-8E5F-324D-B509-7B61BA2C7BEE}" type="presParOf" srcId="{00760653-91AD-439C-B6FB-DF10BECB002A}" destId="{E5CA99D7-A0C8-4C64-967A-6EC8FA12939E}" srcOrd="0" destOrd="0" presId="urn:microsoft.com/office/officeart/2018/2/layout/IconCircleList"/>
    <dgm:cxn modelId="{678D0609-2126-384B-9502-B898D934244B}" type="presParOf" srcId="{E5CA99D7-A0C8-4C64-967A-6EC8FA12939E}" destId="{CE0640AE-9FB7-4F18-B42C-9960AD519077}" srcOrd="0" destOrd="0" presId="urn:microsoft.com/office/officeart/2018/2/layout/IconCircleList"/>
    <dgm:cxn modelId="{636636D1-9966-5847-A32B-5A064033545F}" type="presParOf" srcId="{CE0640AE-9FB7-4F18-B42C-9960AD519077}" destId="{B794DE1D-D048-4366-A4E6-7B0A21D7FFA4}" srcOrd="0" destOrd="0" presId="urn:microsoft.com/office/officeart/2018/2/layout/IconCircleList"/>
    <dgm:cxn modelId="{D32A2D18-9A0B-534B-9263-B97B4EF86955}" type="presParOf" srcId="{CE0640AE-9FB7-4F18-B42C-9960AD519077}" destId="{C2A856E0-7054-4832-A10F-1CD62562B40B}" srcOrd="1" destOrd="0" presId="urn:microsoft.com/office/officeart/2018/2/layout/IconCircleList"/>
    <dgm:cxn modelId="{519CCCBC-3F8D-D248-BC1A-3C987ED817DA}" type="presParOf" srcId="{CE0640AE-9FB7-4F18-B42C-9960AD519077}" destId="{D7C848EA-78FD-4F87-8BB3-D717A83DAB86}" srcOrd="2" destOrd="0" presId="urn:microsoft.com/office/officeart/2018/2/layout/IconCircleList"/>
    <dgm:cxn modelId="{9E990004-4830-DE47-A41F-247311F6B030}" type="presParOf" srcId="{CE0640AE-9FB7-4F18-B42C-9960AD519077}" destId="{1F5E1C64-597C-473C-AF3C-F7169888BFFB}" srcOrd="3" destOrd="0" presId="urn:microsoft.com/office/officeart/2018/2/layout/IconCircleList"/>
    <dgm:cxn modelId="{2D43C77D-7958-874D-B545-58A6ABD8A540}" type="presParOf" srcId="{E5CA99D7-A0C8-4C64-967A-6EC8FA12939E}" destId="{C0A56F2D-AC09-45E2-B31B-6204B45C9F68}" srcOrd="1" destOrd="0" presId="urn:microsoft.com/office/officeart/2018/2/layout/IconCircleList"/>
    <dgm:cxn modelId="{5A2ABF3B-E586-BA43-AD2C-6E86A32E8209}" type="presParOf" srcId="{E5CA99D7-A0C8-4C64-967A-6EC8FA12939E}" destId="{F85CA77E-52EE-4B51-AC6D-CF24D29D277F}" srcOrd="2" destOrd="0" presId="urn:microsoft.com/office/officeart/2018/2/layout/IconCircleList"/>
    <dgm:cxn modelId="{9028100A-1CB6-2D45-8018-D1D2849674D1}" type="presParOf" srcId="{F85CA77E-52EE-4B51-AC6D-CF24D29D277F}" destId="{28BFC839-9F6E-4329-92AA-FE4754BFDA6A}" srcOrd="0" destOrd="0" presId="urn:microsoft.com/office/officeart/2018/2/layout/IconCircleList"/>
    <dgm:cxn modelId="{087FC342-C954-2D49-9CEA-340AAA16B93F}" type="presParOf" srcId="{F85CA77E-52EE-4B51-AC6D-CF24D29D277F}" destId="{2E6B859E-8FEC-45E1-A260-65379091E923}" srcOrd="1" destOrd="0" presId="urn:microsoft.com/office/officeart/2018/2/layout/IconCircleList"/>
    <dgm:cxn modelId="{4720B03D-87D8-5D4B-AFF2-7FF14C575283}" type="presParOf" srcId="{F85CA77E-52EE-4B51-AC6D-CF24D29D277F}" destId="{9107374D-7291-4FD6-88DA-04A88C290D33}" srcOrd="2" destOrd="0" presId="urn:microsoft.com/office/officeart/2018/2/layout/IconCircleList"/>
    <dgm:cxn modelId="{864CEB99-4649-AD45-B432-E8C96C8E5819}" type="presParOf" srcId="{F85CA77E-52EE-4B51-AC6D-CF24D29D277F}" destId="{73B6CCBF-B23E-411D-B056-384E1EED5CB4}" srcOrd="3" destOrd="0" presId="urn:microsoft.com/office/officeart/2018/2/layout/IconCircleList"/>
    <dgm:cxn modelId="{5489D32D-096F-024C-9B83-CC95013EE59F}" type="presParOf" srcId="{E5CA99D7-A0C8-4C64-967A-6EC8FA12939E}" destId="{4DCF553B-6746-436C-B32E-D0643D178523}" srcOrd="3" destOrd="0" presId="urn:microsoft.com/office/officeart/2018/2/layout/IconCircleList"/>
    <dgm:cxn modelId="{2D7C7415-06A7-DD40-9083-9794C548EE97}" type="presParOf" srcId="{E5CA99D7-A0C8-4C64-967A-6EC8FA12939E}" destId="{EE13F686-BD6F-44A7-9247-C854796B1617}" srcOrd="4" destOrd="0" presId="urn:microsoft.com/office/officeart/2018/2/layout/IconCircleList"/>
    <dgm:cxn modelId="{78575A8D-D7F7-7D41-95E6-D7092203D4D5}" type="presParOf" srcId="{EE13F686-BD6F-44A7-9247-C854796B1617}" destId="{B2336BCB-F2DE-4F12-9171-06C3F24EF408}" srcOrd="0" destOrd="0" presId="urn:microsoft.com/office/officeart/2018/2/layout/IconCircleList"/>
    <dgm:cxn modelId="{A034EA07-D913-F349-B849-AE4320CEF462}" type="presParOf" srcId="{EE13F686-BD6F-44A7-9247-C854796B1617}" destId="{7B267056-30FD-491A-A03D-7DD2BF61E69B}" srcOrd="1" destOrd="0" presId="urn:microsoft.com/office/officeart/2018/2/layout/IconCircleList"/>
    <dgm:cxn modelId="{72CAD56A-D8C7-AE45-9740-EDCA41D42B9A}" type="presParOf" srcId="{EE13F686-BD6F-44A7-9247-C854796B1617}" destId="{04B0493A-E1E9-4C67-89BE-C03DD82EA557}" srcOrd="2" destOrd="0" presId="urn:microsoft.com/office/officeart/2018/2/layout/IconCircleList"/>
    <dgm:cxn modelId="{2FAA1E5E-E306-E647-B203-481E35D78849}" type="presParOf" srcId="{EE13F686-BD6F-44A7-9247-C854796B1617}" destId="{2CE62C11-4032-4D38-9617-BB42DAE0D32E}" srcOrd="3" destOrd="0" presId="urn:microsoft.com/office/officeart/2018/2/layout/IconCircleList"/>
    <dgm:cxn modelId="{61CA218D-57A5-8849-9B92-3615BB20DDA3}" type="presParOf" srcId="{E5CA99D7-A0C8-4C64-967A-6EC8FA12939E}" destId="{1B8BF67B-4851-48DE-8E30-7E98715E829D}" srcOrd="5" destOrd="0" presId="urn:microsoft.com/office/officeart/2018/2/layout/IconCircleList"/>
    <dgm:cxn modelId="{AE16CF41-2858-D14A-86EE-059885676A19}" type="presParOf" srcId="{E5CA99D7-A0C8-4C64-967A-6EC8FA12939E}" destId="{6B1F7483-92DB-4701-9D5F-47E93266939D}" srcOrd="6" destOrd="0" presId="urn:microsoft.com/office/officeart/2018/2/layout/IconCircleList"/>
    <dgm:cxn modelId="{C5CC815F-1A91-314C-960F-8ADC744F5433}" type="presParOf" srcId="{6B1F7483-92DB-4701-9D5F-47E93266939D}" destId="{F1C824A7-EF81-46A6-977C-23D1734FFE4F}" srcOrd="0" destOrd="0" presId="urn:microsoft.com/office/officeart/2018/2/layout/IconCircleList"/>
    <dgm:cxn modelId="{2BDC69A9-64F0-6A4D-A44E-87FA0BBF0383}" type="presParOf" srcId="{6B1F7483-92DB-4701-9D5F-47E93266939D}" destId="{03498ADF-E66F-44DD-85DD-D5720E198E9C}" srcOrd="1" destOrd="0" presId="urn:microsoft.com/office/officeart/2018/2/layout/IconCircleList"/>
    <dgm:cxn modelId="{D6C2C625-66BB-7C49-9FCF-AF71A76BC158}" type="presParOf" srcId="{6B1F7483-92DB-4701-9D5F-47E93266939D}" destId="{761422A3-96E8-43CA-9B9C-86C83253EF71}" srcOrd="2" destOrd="0" presId="urn:microsoft.com/office/officeart/2018/2/layout/IconCircleList"/>
    <dgm:cxn modelId="{44423A9D-C2D9-7847-82FB-9362B73F4E94}" type="presParOf" srcId="{6B1F7483-92DB-4701-9D5F-47E93266939D}" destId="{2BF584AC-1BD1-45CE-B124-B11B660C727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A431-C94C-4567-BCE1-234C9C4F6421}">
      <dsp:nvSpPr>
        <dsp:cNvPr id="0" name=""/>
        <dsp:cNvSpPr/>
      </dsp:nvSpPr>
      <dsp:spPr>
        <a:xfrm>
          <a:off x="639228" y="516746"/>
          <a:ext cx="688078" cy="688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D3576-6185-4BB2-8887-53564397B258}">
      <dsp:nvSpPr>
        <dsp:cNvPr id="0" name=""/>
        <dsp:cNvSpPr/>
      </dsp:nvSpPr>
      <dsp:spPr>
        <a:xfrm>
          <a:off x="299" y="1311644"/>
          <a:ext cx="1965937" cy="2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Assist</a:t>
          </a:r>
        </a:p>
      </dsp:txBody>
      <dsp:txXfrm>
        <a:off x="299" y="1311644"/>
        <a:ext cx="1965937" cy="294890"/>
      </dsp:txXfrm>
    </dsp:sp>
    <dsp:sp modelId="{2F859FC0-878E-4324-8596-7E468A23435F}">
      <dsp:nvSpPr>
        <dsp:cNvPr id="0" name=""/>
        <dsp:cNvSpPr/>
      </dsp:nvSpPr>
      <dsp:spPr>
        <a:xfrm>
          <a:off x="299" y="1656219"/>
          <a:ext cx="1965937" cy="1344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Assist academic faculty in running a small business, so they can focus on the science of their discoveries.</a:t>
          </a:r>
        </a:p>
      </dsp:txBody>
      <dsp:txXfrm>
        <a:off x="299" y="1656219"/>
        <a:ext cx="1965937" cy="1344722"/>
      </dsp:txXfrm>
    </dsp:sp>
    <dsp:sp modelId="{21F3CA6B-A209-4ED6-8F00-A3D00CFD5ECD}">
      <dsp:nvSpPr>
        <dsp:cNvPr id="0" name=""/>
        <dsp:cNvSpPr/>
      </dsp:nvSpPr>
      <dsp:spPr>
        <a:xfrm>
          <a:off x="2949205" y="516746"/>
          <a:ext cx="688078" cy="688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83A0D-CE29-4CC3-8998-CB24BFD84019}">
      <dsp:nvSpPr>
        <dsp:cNvPr id="0" name=""/>
        <dsp:cNvSpPr/>
      </dsp:nvSpPr>
      <dsp:spPr>
        <a:xfrm>
          <a:off x="2310275" y="1311644"/>
          <a:ext cx="1965937" cy="2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Accelerate</a:t>
          </a:r>
        </a:p>
      </dsp:txBody>
      <dsp:txXfrm>
        <a:off x="2310275" y="1311644"/>
        <a:ext cx="1965937" cy="294890"/>
      </dsp:txXfrm>
    </dsp:sp>
    <dsp:sp modelId="{6A25B431-29B2-4EF9-B25A-0BBB739691A8}">
      <dsp:nvSpPr>
        <dsp:cNvPr id="0" name=""/>
        <dsp:cNvSpPr/>
      </dsp:nvSpPr>
      <dsp:spPr>
        <a:xfrm>
          <a:off x="2310275" y="1656219"/>
          <a:ext cx="1965937" cy="1344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Accelerate new discoveries to consumers and patients in need</a:t>
          </a:r>
        </a:p>
      </dsp:txBody>
      <dsp:txXfrm>
        <a:off x="2310275" y="1656219"/>
        <a:ext cx="1965937" cy="1344722"/>
      </dsp:txXfrm>
    </dsp:sp>
    <dsp:sp modelId="{658D27DA-0BEB-4F37-A1FD-E1B1D629732B}">
      <dsp:nvSpPr>
        <dsp:cNvPr id="0" name=""/>
        <dsp:cNvSpPr/>
      </dsp:nvSpPr>
      <dsp:spPr>
        <a:xfrm>
          <a:off x="5259182" y="516746"/>
          <a:ext cx="688078" cy="688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584B0-7318-4891-9889-3A525B54A031}">
      <dsp:nvSpPr>
        <dsp:cNvPr id="0" name=""/>
        <dsp:cNvSpPr/>
      </dsp:nvSpPr>
      <dsp:spPr>
        <a:xfrm>
          <a:off x="4620252" y="1311644"/>
          <a:ext cx="1965937" cy="29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Capitalize</a:t>
          </a:r>
        </a:p>
      </dsp:txBody>
      <dsp:txXfrm>
        <a:off x="4620252" y="1311644"/>
        <a:ext cx="1965937" cy="294890"/>
      </dsp:txXfrm>
    </dsp:sp>
    <dsp:sp modelId="{46C52BF5-0829-4697-AD49-9B1C52DC9984}">
      <dsp:nvSpPr>
        <dsp:cNvPr id="0" name=""/>
        <dsp:cNvSpPr/>
      </dsp:nvSpPr>
      <dsp:spPr>
        <a:xfrm>
          <a:off x="4620252" y="1656219"/>
          <a:ext cx="1965937" cy="1344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Capitalize upon the growth in biotechnology investment in the Philadelphia region (and beyond)</a:t>
          </a:r>
        </a:p>
      </dsp:txBody>
      <dsp:txXfrm>
        <a:off x="4620252" y="1656219"/>
        <a:ext cx="1965937" cy="1344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DE1D-D048-4366-A4E6-7B0A21D7FFA4}">
      <dsp:nvSpPr>
        <dsp:cNvPr id="0" name=""/>
        <dsp:cNvSpPr/>
      </dsp:nvSpPr>
      <dsp:spPr>
        <a:xfrm>
          <a:off x="1768632" y="110959"/>
          <a:ext cx="993314" cy="993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856E0-7054-4832-A10F-1CD62562B40B}">
      <dsp:nvSpPr>
        <dsp:cNvPr id="0" name=""/>
        <dsp:cNvSpPr/>
      </dsp:nvSpPr>
      <dsp:spPr>
        <a:xfrm>
          <a:off x="1977229" y="319555"/>
          <a:ext cx="576122" cy="5761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E1C64-597C-473C-AF3C-F7169888BFFB}">
      <dsp:nvSpPr>
        <dsp:cNvPr id="0" name=""/>
        <dsp:cNvSpPr/>
      </dsp:nvSpPr>
      <dsp:spPr>
        <a:xfrm>
          <a:off x="2974801" y="110959"/>
          <a:ext cx="2341385" cy="99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Human Resources</a:t>
          </a:r>
          <a:r>
            <a:rPr lang="en-US" sz="1300" b="0" kern="1200" dirty="0"/>
            <a:t>: Automate </a:t>
          </a:r>
          <a:r>
            <a:rPr lang="en-US" sz="1300" b="0" i="1" kern="1200" dirty="0"/>
            <a:t>payroll &amp; employee management systems.  Assist, as needed in recruitment for initial key positions</a:t>
          </a:r>
        </a:p>
      </dsp:txBody>
      <dsp:txXfrm>
        <a:off x="2974801" y="110959"/>
        <a:ext cx="2341385" cy="993314"/>
      </dsp:txXfrm>
    </dsp:sp>
    <dsp:sp modelId="{28BFC839-9F6E-4329-92AA-FE4754BFDA6A}">
      <dsp:nvSpPr>
        <dsp:cNvPr id="0" name=""/>
        <dsp:cNvSpPr/>
      </dsp:nvSpPr>
      <dsp:spPr>
        <a:xfrm>
          <a:off x="5724154" y="110959"/>
          <a:ext cx="993314" cy="993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B859E-8FEC-45E1-A260-65379091E923}">
      <dsp:nvSpPr>
        <dsp:cNvPr id="0" name=""/>
        <dsp:cNvSpPr/>
      </dsp:nvSpPr>
      <dsp:spPr>
        <a:xfrm>
          <a:off x="5932750" y="319555"/>
          <a:ext cx="576122" cy="5761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6CCBF-B23E-411D-B056-384E1EED5CB4}">
      <dsp:nvSpPr>
        <dsp:cNvPr id="0" name=""/>
        <dsp:cNvSpPr/>
      </dsp:nvSpPr>
      <dsp:spPr>
        <a:xfrm>
          <a:off x="6930322" y="110959"/>
          <a:ext cx="2341385" cy="99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Legal expertise: </a:t>
          </a:r>
          <a:r>
            <a:rPr lang="en-US" sz="1300" b="0" i="1" kern="1200" dirty="0"/>
            <a:t>On demand support from vetted counsel – from the very start of the journey</a:t>
          </a:r>
        </a:p>
      </dsp:txBody>
      <dsp:txXfrm>
        <a:off x="6930322" y="110959"/>
        <a:ext cx="2341385" cy="993314"/>
      </dsp:txXfrm>
    </dsp:sp>
    <dsp:sp modelId="{B2336BCB-F2DE-4F12-9171-06C3F24EF408}">
      <dsp:nvSpPr>
        <dsp:cNvPr id="0" name=""/>
        <dsp:cNvSpPr/>
      </dsp:nvSpPr>
      <dsp:spPr>
        <a:xfrm>
          <a:off x="1768632" y="1928996"/>
          <a:ext cx="993314" cy="993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67056-30FD-491A-A03D-7DD2BF61E69B}">
      <dsp:nvSpPr>
        <dsp:cNvPr id="0" name=""/>
        <dsp:cNvSpPr/>
      </dsp:nvSpPr>
      <dsp:spPr>
        <a:xfrm>
          <a:off x="1977229" y="2137592"/>
          <a:ext cx="576122" cy="5761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62C11-4032-4D38-9617-BB42DAE0D32E}">
      <dsp:nvSpPr>
        <dsp:cNvPr id="0" name=""/>
        <dsp:cNvSpPr/>
      </dsp:nvSpPr>
      <dsp:spPr>
        <a:xfrm>
          <a:off x="2974801" y="1928996"/>
          <a:ext cx="2341385" cy="99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Accounting: </a:t>
          </a:r>
          <a:r>
            <a:rPr lang="en-US" sz="1300" b="0" kern="1200" dirty="0"/>
            <a:t>Automated</a:t>
          </a:r>
          <a:r>
            <a:rPr lang="en-US" sz="1300" b="1" kern="1200" dirty="0"/>
            <a:t> </a:t>
          </a:r>
          <a:r>
            <a:rPr lang="en-US" sz="1300" b="0" i="1" kern="1200" dirty="0"/>
            <a:t>accounting expertise for monthly reports, annual tax return, and on demand planning</a:t>
          </a:r>
        </a:p>
      </dsp:txBody>
      <dsp:txXfrm>
        <a:off x="2974801" y="1928996"/>
        <a:ext cx="2341385" cy="993314"/>
      </dsp:txXfrm>
    </dsp:sp>
    <dsp:sp modelId="{F1C824A7-EF81-46A6-977C-23D1734FFE4F}">
      <dsp:nvSpPr>
        <dsp:cNvPr id="0" name=""/>
        <dsp:cNvSpPr/>
      </dsp:nvSpPr>
      <dsp:spPr>
        <a:xfrm>
          <a:off x="5724154" y="1928996"/>
          <a:ext cx="993314" cy="993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98ADF-E66F-44DD-85DD-D5720E198E9C}">
      <dsp:nvSpPr>
        <dsp:cNvPr id="0" name=""/>
        <dsp:cNvSpPr/>
      </dsp:nvSpPr>
      <dsp:spPr>
        <a:xfrm>
          <a:off x="5932750" y="2137592"/>
          <a:ext cx="576122" cy="5761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584AC-1BD1-45CE-B124-B11B660C7276}">
      <dsp:nvSpPr>
        <dsp:cNvPr id="0" name=""/>
        <dsp:cNvSpPr/>
      </dsp:nvSpPr>
      <dsp:spPr>
        <a:xfrm>
          <a:off x="6930322" y="1928996"/>
          <a:ext cx="2341385" cy="99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Lab Space (if needed): </a:t>
          </a:r>
          <a:r>
            <a:rPr lang="en-US" sz="1300" i="1" kern="1200" dirty="0"/>
            <a:t>Catalogued connections to local lab space (wet &amp; dry) to accommodate growth</a:t>
          </a:r>
          <a:endParaRPr lang="en-US" sz="1300" kern="1200" dirty="0"/>
        </a:p>
      </dsp:txBody>
      <dsp:txXfrm>
        <a:off x="6930322" y="1928996"/>
        <a:ext cx="2341385" cy="993314"/>
      </dsp:txXfrm>
    </dsp:sp>
    <dsp:sp modelId="{0564315B-D086-384A-8404-4F64EF50002C}">
      <dsp:nvSpPr>
        <dsp:cNvPr id="0" name=""/>
        <dsp:cNvSpPr/>
      </dsp:nvSpPr>
      <dsp:spPr>
        <a:xfrm>
          <a:off x="1768632" y="3747033"/>
          <a:ext cx="993314" cy="993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E9B3E-F4D7-EE47-8D20-11B1A39DFB2E}">
      <dsp:nvSpPr>
        <dsp:cNvPr id="0" name=""/>
        <dsp:cNvSpPr/>
      </dsp:nvSpPr>
      <dsp:spPr>
        <a:xfrm>
          <a:off x="1977229" y="3955629"/>
          <a:ext cx="576122" cy="5761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FF313-4710-E14A-82D5-67E9D0F712DC}">
      <dsp:nvSpPr>
        <dsp:cNvPr id="0" name=""/>
        <dsp:cNvSpPr/>
      </dsp:nvSpPr>
      <dsp:spPr>
        <a:xfrm>
          <a:off x="2974801" y="3747033"/>
          <a:ext cx="2341385" cy="99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Grant Management: </a:t>
          </a:r>
          <a:r>
            <a:rPr lang="en-US" sz="1300" kern="1200" dirty="0"/>
            <a:t>Automated financial record keeping and reporting for SBIRs and STTRs</a:t>
          </a:r>
        </a:p>
      </dsp:txBody>
      <dsp:txXfrm>
        <a:off x="2974801" y="3747033"/>
        <a:ext cx="2341385" cy="993314"/>
      </dsp:txXfrm>
    </dsp:sp>
    <dsp:sp modelId="{51205265-F559-D546-A52C-BC9369557C1C}">
      <dsp:nvSpPr>
        <dsp:cNvPr id="0" name=""/>
        <dsp:cNvSpPr/>
      </dsp:nvSpPr>
      <dsp:spPr>
        <a:xfrm>
          <a:off x="5724154" y="3747033"/>
          <a:ext cx="993314" cy="99331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AA0AB-38AF-964D-A254-77DDBE570E81}">
      <dsp:nvSpPr>
        <dsp:cNvPr id="0" name=""/>
        <dsp:cNvSpPr/>
      </dsp:nvSpPr>
      <dsp:spPr>
        <a:xfrm>
          <a:off x="5932750" y="3955629"/>
          <a:ext cx="576122" cy="5761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158CF-9F5B-1B45-A694-25761BCD0CD0}">
      <dsp:nvSpPr>
        <dsp:cNvPr id="0" name=""/>
        <dsp:cNvSpPr/>
      </dsp:nvSpPr>
      <dsp:spPr>
        <a:xfrm>
          <a:off x="6930322" y="3747033"/>
          <a:ext cx="2341385" cy="99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Network Access: </a:t>
          </a:r>
          <a:r>
            <a:rPr lang="en-US" sz="1300" kern="1200" dirty="0"/>
            <a:t>Talent, EIRs, and Venture Community access</a:t>
          </a:r>
        </a:p>
      </dsp:txBody>
      <dsp:txXfrm>
        <a:off x="6930322" y="3747033"/>
        <a:ext cx="2341385" cy="993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92734-B9FD-284D-A661-165FB43F33AC}">
      <dsp:nvSpPr>
        <dsp:cNvPr id="0" name=""/>
        <dsp:cNvSpPr/>
      </dsp:nvSpPr>
      <dsp:spPr>
        <a:xfrm>
          <a:off x="0" y="0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83DDD-582F-ED44-AE1E-E89B166251C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43A45-563E-9B40-92E1-4F245E9EBB75}">
      <dsp:nvSpPr>
        <dsp:cNvPr id="0" name=""/>
        <dsp:cNvSpPr/>
      </dsp:nvSpPr>
      <dsp:spPr>
        <a:xfrm>
          <a:off x="1057183" y="1805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Start-Up Fee: 4% Equity + pass-through costs</a:t>
          </a:r>
        </a:p>
      </dsp:txBody>
      <dsp:txXfrm>
        <a:off x="1057183" y="1805"/>
        <a:ext cx="4732020" cy="915310"/>
      </dsp:txXfrm>
    </dsp:sp>
    <dsp:sp modelId="{63D86DDF-291C-F64B-B99D-7178447A5FB4}">
      <dsp:nvSpPr>
        <dsp:cNvPr id="0" name=""/>
        <dsp:cNvSpPr/>
      </dsp:nvSpPr>
      <dsp:spPr>
        <a:xfrm>
          <a:off x="5789203" y="1805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Annual Cost: ~$500/yr</a:t>
          </a:r>
        </a:p>
      </dsp:txBody>
      <dsp:txXfrm>
        <a:off x="5789203" y="1805"/>
        <a:ext cx="4726396" cy="915310"/>
      </dsp:txXfrm>
    </dsp:sp>
    <dsp:sp modelId="{82FE9E89-3046-478F-950B-D203307C2681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18D1E-6BBA-4040-B19B-3EDBBC7ED5E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84D4A-7E16-4F04-B743-0C7BE65A85E8}">
      <dsp:nvSpPr>
        <dsp:cNvPr id="0" name=""/>
        <dsp:cNvSpPr/>
      </dsp:nvSpPr>
      <dsp:spPr>
        <a:xfrm>
          <a:off x="1057183" y="1145944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SBIR Phase I: $25,000 Service Fee</a:t>
          </a:r>
        </a:p>
      </dsp:txBody>
      <dsp:txXfrm>
        <a:off x="1057183" y="1145944"/>
        <a:ext cx="4732020" cy="915310"/>
      </dsp:txXfrm>
    </dsp:sp>
    <dsp:sp modelId="{95FF615C-8F47-44A0-875B-2966CEB08119}">
      <dsp:nvSpPr>
        <dsp:cNvPr id="0" name=""/>
        <dsp:cNvSpPr/>
      </dsp:nvSpPr>
      <dsp:spPr>
        <a:xfrm>
          <a:off x="5789203" y="1145944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Overhead Cost: ~$45,000 (2 employees)</a:t>
          </a:r>
        </a:p>
      </dsp:txBody>
      <dsp:txXfrm>
        <a:off x="5789203" y="1145944"/>
        <a:ext cx="4726396" cy="915310"/>
      </dsp:txXfrm>
    </dsp:sp>
    <dsp:sp modelId="{B242EF8B-8D72-4850-BDF8-06DF0F568867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615FDF-A45E-465B-AEDF-BA54331A6F3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42A36-3E4F-4D0D-8BBF-7348415BD62C}">
      <dsp:nvSpPr>
        <dsp:cNvPr id="0" name=""/>
        <dsp:cNvSpPr/>
      </dsp:nvSpPr>
      <dsp:spPr>
        <a:xfrm>
          <a:off x="1057183" y="2290082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SBIR Phase II: $75,000/</a:t>
          </a:r>
          <a:r>
            <a:rPr lang="en-US" sz="2200" kern="1200" dirty="0" err="1"/>
            <a:t>yr</a:t>
          </a:r>
          <a:r>
            <a:rPr lang="en-US" sz="2200" kern="1200" dirty="0"/>
            <a:t> Service Fee</a:t>
          </a:r>
        </a:p>
      </dsp:txBody>
      <dsp:txXfrm>
        <a:off x="1057183" y="2290082"/>
        <a:ext cx="4732020" cy="915310"/>
      </dsp:txXfrm>
    </dsp:sp>
    <dsp:sp modelId="{A3EED424-4033-4A74-882D-811B7513C20D}">
      <dsp:nvSpPr>
        <dsp:cNvPr id="0" name=""/>
        <dsp:cNvSpPr/>
      </dsp:nvSpPr>
      <dsp:spPr>
        <a:xfrm>
          <a:off x="5789203" y="2290082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Overhead Cost: ~$70,000/yr (4 employees)</a:t>
          </a:r>
        </a:p>
      </dsp:txBody>
      <dsp:txXfrm>
        <a:off x="5789203" y="2290082"/>
        <a:ext cx="4726396" cy="915310"/>
      </dsp:txXfrm>
    </dsp:sp>
    <dsp:sp modelId="{E4EF3125-7726-004D-9941-D2505BDE6626}">
      <dsp:nvSpPr>
        <dsp:cNvPr id="0" name=""/>
        <dsp:cNvSpPr/>
      </dsp:nvSpPr>
      <dsp:spPr>
        <a:xfrm>
          <a:off x="0" y="3423713"/>
          <a:ext cx="10515600" cy="9153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B51FD-8A7D-C84F-842D-686D4D46A57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82CEC-3868-D446-AFA6-FF9DD1A152E4}">
      <dsp:nvSpPr>
        <dsp:cNvPr id="0" name=""/>
        <dsp:cNvSpPr/>
      </dsp:nvSpPr>
      <dsp:spPr>
        <a:xfrm>
          <a:off x="1057183" y="3434221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Post-Phase II: TBD</a:t>
          </a:r>
        </a:p>
      </dsp:txBody>
      <dsp:txXfrm>
        <a:off x="1057183" y="3434221"/>
        <a:ext cx="4732020" cy="915310"/>
      </dsp:txXfrm>
    </dsp:sp>
    <dsp:sp modelId="{63F5880D-ABD1-0B4D-8834-30F638DD5B6A}">
      <dsp:nvSpPr>
        <dsp:cNvPr id="0" name=""/>
        <dsp:cNvSpPr/>
      </dsp:nvSpPr>
      <dsp:spPr>
        <a:xfrm>
          <a:off x="5789203" y="3434221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Overhead Expense: TBD</a:t>
          </a:r>
        </a:p>
      </dsp:txBody>
      <dsp:txXfrm>
        <a:off x="5789203" y="3434221"/>
        <a:ext cx="4726396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DE1D-D048-4366-A4E6-7B0A21D7FFA4}">
      <dsp:nvSpPr>
        <dsp:cNvPr id="0" name=""/>
        <dsp:cNvSpPr/>
      </dsp:nvSpPr>
      <dsp:spPr>
        <a:xfrm>
          <a:off x="260866" y="736410"/>
          <a:ext cx="1360963" cy="1360963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856E0-7054-4832-A10F-1CD62562B40B}">
      <dsp:nvSpPr>
        <dsp:cNvPr id="0" name=""/>
        <dsp:cNvSpPr/>
      </dsp:nvSpPr>
      <dsp:spPr>
        <a:xfrm>
          <a:off x="546668" y="1022212"/>
          <a:ext cx="789358" cy="7893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E1C64-597C-473C-AF3C-F7169888BFFB}">
      <dsp:nvSpPr>
        <dsp:cNvPr id="0" name=""/>
        <dsp:cNvSpPr/>
      </dsp:nvSpPr>
      <dsp:spPr>
        <a:xfrm>
          <a:off x="1913464" y="736410"/>
          <a:ext cx="3207984" cy="136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Business Expertise: </a:t>
          </a:r>
          <a:r>
            <a:rPr lang="en-US" sz="1700" b="0" i="1" kern="1200" dirty="0">
              <a:solidFill>
                <a:schemeClr val="tx1"/>
              </a:solidFill>
            </a:rPr>
            <a:t>Commercialization Plans; consulting &amp; strategy; business plans and market research; scientific consulting; license negotiations</a:t>
          </a:r>
        </a:p>
      </dsp:txBody>
      <dsp:txXfrm>
        <a:off x="1913464" y="736410"/>
        <a:ext cx="3207984" cy="1360963"/>
      </dsp:txXfrm>
    </dsp:sp>
    <dsp:sp modelId="{28BFC839-9F6E-4329-92AA-FE4754BFDA6A}">
      <dsp:nvSpPr>
        <dsp:cNvPr id="0" name=""/>
        <dsp:cNvSpPr/>
      </dsp:nvSpPr>
      <dsp:spPr>
        <a:xfrm>
          <a:off x="5680416" y="736410"/>
          <a:ext cx="1360963" cy="1360963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B859E-8FEC-45E1-A260-65379091E923}">
      <dsp:nvSpPr>
        <dsp:cNvPr id="0" name=""/>
        <dsp:cNvSpPr/>
      </dsp:nvSpPr>
      <dsp:spPr>
        <a:xfrm>
          <a:off x="5966218" y="1022212"/>
          <a:ext cx="789358" cy="7893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6CCBF-B23E-411D-B056-384E1EED5CB4}">
      <dsp:nvSpPr>
        <dsp:cNvPr id="0" name=""/>
        <dsp:cNvSpPr/>
      </dsp:nvSpPr>
      <dsp:spPr>
        <a:xfrm>
          <a:off x="7333014" y="736410"/>
          <a:ext cx="3207984" cy="136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Financing expertise: </a:t>
          </a:r>
          <a:r>
            <a:rPr lang="en-US" sz="1700" i="1" kern="1200" dirty="0">
              <a:solidFill>
                <a:schemeClr val="tx1"/>
              </a:solidFill>
            </a:rPr>
            <a:t>Connections with VC/Angel Investors; Up-to-date on new opportunities (</a:t>
          </a:r>
          <a:r>
            <a:rPr lang="en-US" sz="1700" i="1" kern="1200" dirty="0" err="1">
              <a:solidFill>
                <a:schemeClr val="tx1"/>
              </a:solidFill>
            </a:rPr>
            <a:t>eg.</a:t>
          </a:r>
          <a:r>
            <a:rPr lang="en-US" sz="1700" i="1" kern="1200" dirty="0">
              <a:solidFill>
                <a:schemeClr val="tx1"/>
              </a:solidFill>
            </a:rPr>
            <a:t> </a:t>
          </a:r>
          <a:r>
            <a:rPr lang="en-US" sz="1700" i="1" kern="1200" dirty="0" err="1">
              <a:solidFill>
                <a:schemeClr val="tx1"/>
              </a:solidFill>
            </a:rPr>
            <a:t>Biobonds</a:t>
          </a:r>
          <a:r>
            <a:rPr lang="en-US" sz="1700" i="1" kern="1200" dirty="0">
              <a:solidFill>
                <a:schemeClr val="tx1"/>
              </a:solidFill>
            </a:rPr>
            <a:t>, Venture Philanthropy)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333014" y="736410"/>
        <a:ext cx="3207984" cy="1360963"/>
      </dsp:txXfrm>
    </dsp:sp>
    <dsp:sp modelId="{B2336BCB-F2DE-4F12-9171-06C3F24EF408}">
      <dsp:nvSpPr>
        <dsp:cNvPr id="0" name=""/>
        <dsp:cNvSpPr/>
      </dsp:nvSpPr>
      <dsp:spPr>
        <a:xfrm>
          <a:off x="260866" y="2956539"/>
          <a:ext cx="1360963" cy="1360963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67056-30FD-491A-A03D-7DD2BF61E69B}">
      <dsp:nvSpPr>
        <dsp:cNvPr id="0" name=""/>
        <dsp:cNvSpPr/>
      </dsp:nvSpPr>
      <dsp:spPr>
        <a:xfrm>
          <a:off x="546668" y="3242341"/>
          <a:ext cx="789358" cy="7893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62C11-4032-4D38-9617-BB42DAE0D32E}">
      <dsp:nvSpPr>
        <dsp:cNvPr id="0" name=""/>
        <dsp:cNvSpPr/>
      </dsp:nvSpPr>
      <dsp:spPr>
        <a:xfrm>
          <a:off x="1913464" y="2956539"/>
          <a:ext cx="3207984" cy="136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Data Integrity: </a:t>
          </a:r>
          <a:r>
            <a:rPr lang="en-US" sz="1700" i="1" kern="1200" dirty="0">
              <a:solidFill>
                <a:schemeClr val="tx1"/>
              </a:solidFill>
            </a:rPr>
            <a:t>Expertise on data integrity &amp; data infrastructure support; data security and password management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913464" y="2956539"/>
        <a:ext cx="3207984" cy="1360963"/>
      </dsp:txXfrm>
    </dsp:sp>
    <dsp:sp modelId="{F1C824A7-EF81-46A6-977C-23D1734FFE4F}">
      <dsp:nvSpPr>
        <dsp:cNvPr id="0" name=""/>
        <dsp:cNvSpPr/>
      </dsp:nvSpPr>
      <dsp:spPr>
        <a:xfrm>
          <a:off x="5680416" y="2956539"/>
          <a:ext cx="1360963" cy="1360963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98ADF-E66F-44DD-85DD-D5720E198E9C}">
      <dsp:nvSpPr>
        <dsp:cNvPr id="0" name=""/>
        <dsp:cNvSpPr/>
      </dsp:nvSpPr>
      <dsp:spPr>
        <a:xfrm>
          <a:off x="5966218" y="3242341"/>
          <a:ext cx="789358" cy="7893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584AC-1BD1-45CE-B124-B11B660C7276}">
      <dsp:nvSpPr>
        <dsp:cNvPr id="0" name=""/>
        <dsp:cNvSpPr/>
      </dsp:nvSpPr>
      <dsp:spPr>
        <a:xfrm>
          <a:off x="7333014" y="2956539"/>
          <a:ext cx="3207984" cy="136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Hands-on help as needed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>
              <a:solidFill>
                <a:schemeClr val="tx1"/>
              </a:solidFill>
            </a:rPr>
            <a:t>Help with licensing, grant reporting, taxes, </a:t>
          </a:r>
          <a:r>
            <a:rPr lang="en-US" sz="1700" i="1" kern="1200" dirty="0" err="1">
              <a:solidFill>
                <a:schemeClr val="tx1"/>
              </a:solidFill>
            </a:rPr>
            <a:t>etc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333014" y="2956539"/>
        <a:ext cx="3207984" cy="1360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2332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854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294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141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687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37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52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63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44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67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7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26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23191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tx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Confidential (2023)</a:t>
            </a:r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53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silhouette&#10;&#10;Description automatically generated">
            <a:extLst>
              <a:ext uri="{FF2B5EF4-FFF2-40B4-BE49-F238E27FC236}">
                <a16:creationId xmlns:a16="http://schemas.microsoft.com/office/drawing/2014/main" id="{0A9EA198-E2D7-110E-7187-D848A6485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8420" b="731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rgbClr val="272634"/>
          </a:solidFill>
          <a:ln>
            <a:solidFill>
              <a:schemeClr val="tx1"/>
            </a:solidFill>
          </a:ln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2F2791A4-D189-B92F-17C5-CEF92F8D1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25232C"/>
          </a:solidFill>
        </p:spPr>
      </p:pic>
    </p:spTree>
    <p:extLst>
      <p:ext uri="{BB962C8B-B14F-4D97-AF65-F5344CB8AC3E}">
        <p14:creationId xmlns:p14="http://schemas.microsoft.com/office/powerpoint/2010/main" val="63845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5785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/>
              <a:t>Key Initial Offerings</a:t>
            </a:r>
            <a:endParaRPr lang="en-US" sz="2200" b="1" i="1" dirty="0"/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99FC9623-4DA0-9985-F76A-0D760D9FA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316763"/>
              </p:ext>
            </p:extLst>
          </p:nvPr>
        </p:nvGraphicFramePr>
        <p:xfrm>
          <a:off x="393541" y="1558637"/>
          <a:ext cx="11040341" cy="485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E349E69-4BBE-D899-9E26-D632D05865FB}"/>
              </a:ext>
            </a:extLst>
          </p:cNvPr>
          <p:cNvSpPr txBox="1">
            <a:spLocks/>
          </p:cNvSpPr>
          <p:nvPr/>
        </p:nvSpPr>
        <p:spPr>
          <a:xfrm>
            <a:off x="378369" y="1101437"/>
            <a:ext cx="56578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200" b="1" i="1" dirty="0"/>
              <a:t>In Addition to Company Formation Logistics</a:t>
            </a:r>
          </a:p>
        </p:txBody>
      </p:sp>
      <p:cxnSp>
        <p:nvCxnSpPr>
          <p:cNvPr id="6" name="Google Shape;118;p5">
            <a:extLst>
              <a:ext uri="{FF2B5EF4-FFF2-40B4-BE49-F238E27FC236}">
                <a16:creationId xmlns:a16="http://schemas.microsoft.com/office/drawing/2014/main" id="{19094957-30A7-7595-462A-057EEE57BCB9}"/>
              </a:ext>
            </a:extLst>
          </p:cNvPr>
          <p:cNvCxnSpPr/>
          <p:nvPr/>
        </p:nvCxnSpPr>
        <p:spPr>
          <a:xfrm>
            <a:off x="151582" y="1022040"/>
            <a:ext cx="630936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1541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089"/>
            <a:ext cx="4530437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/>
              <a:t>Funding Model</a:t>
            </a:r>
          </a:p>
        </p:txBody>
      </p:sp>
      <p:graphicFrame>
        <p:nvGraphicFramePr>
          <p:cNvPr id="15" name="Title 1">
            <a:extLst>
              <a:ext uri="{FF2B5EF4-FFF2-40B4-BE49-F238E27FC236}">
                <a16:creationId xmlns:a16="http://schemas.microsoft.com/office/drawing/2014/main" id="{1B6AC86E-6AD1-853E-3255-841799C2F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762521"/>
              </p:ext>
            </p:extLst>
          </p:nvPr>
        </p:nvGraphicFramePr>
        <p:xfrm>
          <a:off x="838200" y="16364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Google Shape;118;p5">
            <a:extLst>
              <a:ext uri="{FF2B5EF4-FFF2-40B4-BE49-F238E27FC236}">
                <a16:creationId xmlns:a16="http://schemas.microsoft.com/office/drawing/2014/main" id="{4D979F8F-E1DF-F788-D26A-DB6FA3790F8C}"/>
              </a:ext>
            </a:extLst>
          </p:cNvPr>
          <p:cNvCxnSpPr>
            <a:cxnSpLocks/>
          </p:cNvCxnSpPr>
          <p:nvPr/>
        </p:nvCxnSpPr>
        <p:spPr>
          <a:xfrm>
            <a:off x="151582" y="1022040"/>
            <a:ext cx="5433672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3098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089"/>
            <a:ext cx="6800194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/>
              <a:t>America’s Seed Fund</a:t>
            </a:r>
          </a:p>
        </p:txBody>
      </p:sp>
      <p:cxnSp>
        <p:nvCxnSpPr>
          <p:cNvPr id="4" name="Google Shape;118;p5">
            <a:extLst>
              <a:ext uri="{FF2B5EF4-FFF2-40B4-BE49-F238E27FC236}">
                <a16:creationId xmlns:a16="http://schemas.microsoft.com/office/drawing/2014/main" id="{4D979F8F-E1DF-F788-D26A-DB6FA3790F8C}"/>
              </a:ext>
            </a:extLst>
          </p:cNvPr>
          <p:cNvCxnSpPr>
            <a:cxnSpLocks/>
          </p:cNvCxnSpPr>
          <p:nvPr/>
        </p:nvCxnSpPr>
        <p:spPr>
          <a:xfrm>
            <a:off x="151582" y="1022040"/>
            <a:ext cx="5433672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Picture 6" descr="A graph of a number of years&#10;&#10;Description automatically generated">
            <a:extLst>
              <a:ext uri="{FF2B5EF4-FFF2-40B4-BE49-F238E27FC236}">
                <a16:creationId xmlns:a16="http://schemas.microsoft.com/office/drawing/2014/main" id="{0FD24E76-0D6F-9148-9A31-CDAF1A392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80" y="1847681"/>
            <a:ext cx="5740400" cy="3632200"/>
          </a:xfrm>
          <a:prstGeom prst="rect">
            <a:avLst/>
          </a:prstGeom>
        </p:spPr>
      </p:pic>
      <p:pic>
        <p:nvPicPr>
          <p:cNvPr id="11" name="Picture 10" descr="A graph of a line graph&#10;&#10;Description automatically generated">
            <a:extLst>
              <a:ext uri="{FF2B5EF4-FFF2-40B4-BE49-F238E27FC236}">
                <a16:creationId xmlns:a16="http://schemas.microsoft.com/office/drawing/2014/main" id="{26992F4A-3D95-1809-2758-C26CBEE2C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088" y="1847681"/>
            <a:ext cx="5099904" cy="36321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71E1FF4-2F38-52BC-9C85-7891B709AD62}"/>
              </a:ext>
            </a:extLst>
          </p:cNvPr>
          <p:cNvSpPr txBox="1">
            <a:spLocks/>
          </p:cNvSpPr>
          <p:nvPr/>
        </p:nvSpPr>
        <p:spPr>
          <a:xfrm>
            <a:off x="151582" y="1208575"/>
            <a:ext cx="11222674" cy="76126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SBIRs provide high probability mechanism for non-dilutive funding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825815-3F65-2B07-D3CF-2285E24BA463}"/>
              </a:ext>
            </a:extLst>
          </p:cNvPr>
          <p:cNvSpPr txBox="1">
            <a:spLocks/>
          </p:cNvSpPr>
          <p:nvPr/>
        </p:nvSpPr>
        <p:spPr>
          <a:xfrm>
            <a:off x="266912" y="5855101"/>
            <a:ext cx="11222674" cy="52777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0.05% of start-ups raise venture capital</a:t>
            </a:r>
          </a:p>
        </p:txBody>
      </p:sp>
    </p:spTree>
    <p:extLst>
      <p:ext uri="{BB962C8B-B14F-4D97-AF65-F5344CB8AC3E}">
        <p14:creationId xmlns:p14="http://schemas.microsoft.com/office/powerpoint/2010/main" val="361597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3EEC-4021-48E9-9AD2-310591D9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97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Secondary Customers &amp; Partners</a:t>
            </a:r>
          </a:p>
        </p:txBody>
      </p:sp>
      <p:pic>
        <p:nvPicPr>
          <p:cNvPr id="10" name="Graphic 9" descr="Inpatient outline">
            <a:extLst>
              <a:ext uri="{FF2B5EF4-FFF2-40B4-BE49-F238E27FC236}">
                <a16:creationId xmlns:a16="http://schemas.microsoft.com/office/drawing/2014/main" id="{623E762C-7A22-4796-9F89-AE2EFE857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990" y="1330147"/>
            <a:ext cx="1858260" cy="1858260"/>
          </a:xfrm>
          <a:prstGeom prst="rect">
            <a:avLst/>
          </a:prstGeom>
        </p:spPr>
      </p:pic>
      <p:pic>
        <p:nvPicPr>
          <p:cNvPr id="8" name="Graphic 7" descr="Bank check outline">
            <a:extLst>
              <a:ext uri="{FF2B5EF4-FFF2-40B4-BE49-F238E27FC236}">
                <a16:creationId xmlns:a16="http://schemas.microsoft.com/office/drawing/2014/main" id="{AE69C790-AE95-4A5D-8FA1-CD222DA1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7038" y="1450203"/>
            <a:ext cx="1858260" cy="1858260"/>
          </a:xfrm>
          <a:prstGeom prst="rect">
            <a:avLst/>
          </a:prstGeom>
        </p:spPr>
      </p:pic>
      <p:pic>
        <p:nvPicPr>
          <p:cNvPr id="4" name="Graphic 3" descr="Schoolhouse outline">
            <a:extLst>
              <a:ext uri="{FF2B5EF4-FFF2-40B4-BE49-F238E27FC236}">
                <a16:creationId xmlns:a16="http://schemas.microsoft.com/office/drawing/2014/main" id="{BE5C2BE9-3E24-4A2C-960D-181447EE4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3381" y="1149993"/>
            <a:ext cx="1978316" cy="1978316"/>
          </a:xfrm>
          <a:prstGeom prst="rect">
            <a:avLst/>
          </a:prstGeom>
        </p:spPr>
      </p:pic>
      <p:pic>
        <p:nvPicPr>
          <p:cNvPr id="6" name="Graphic 5" descr="City outline">
            <a:extLst>
              <a:ext uri="{FF2B5EF4-FFF2-40B4-BE49-F238E27FC236}">
                <a16:creationId xmlns:a16="http://schemas.microsoft.com/office/drawing/2014/main" id="{6FB96BD7-96EB-420D-BBB1-AF273857B8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63429" y="1330147"/>
            <a:ext cx="1908557" cy="1908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D8FA53-EB06-4DA5-83A2-E40799E8329B}"/>
              </a:ext>
            </a:extLst>
          </p:cNvPr>
          <p:cNvSpPr txBox="1"/>
          <p:nvPr/>
        </p:nvSpPr>
        <p:spPr>
          <a:xfrm>
            <a:off x="4991694" y="3084817"/>
            <a:ext cx="2771735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Universities &amp; Health Systems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Accelerated and more confident spin-out of start-ups. 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Alternative revenue stream 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Infrastructure poised to retain and recruit faculty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Job Opportunities for trained Scientists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A598D7-D42F-4F67-BCB4-83B41BE8521C}"/>
              </a:ext>
            </a:extLst>
          </p:cNvPr>
          <p:cNvSpPr txBox="1"/>
          <p:nvPr/>
        </p:nvSpPr>
        <p:spPr>
          <a:xfrm>
            <a:off x="163538" y="3130359"/>
            <a:ext cx="231717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Patients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More new treatments in development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Accelerated path to bring new drugs to market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BAE68C-F881-451D-B4D6-9BEA319AF4B5}"/>
              </a:ext>
            </a:extLst>
          </p:cNvPr>
          <p:cNvSpPr txBox="1"/>
          <p:nvPr/>
        </p:nvSpPr>
        <p:spPr>
          <a:xfrm>
            <a:off x="2497982" y="3084817"/>
            <a:ext cx="24690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Funders/Investors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“Eyes” into new University start-ups.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First mover advantage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De-risked monitoring mechanism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52B66E-C6DE-477D-967B-9D61635F632C}"/>
              </a:ext>
            </a:extLst>
          </p:cNvPr>
          <p:cNvSpPr txBox="1"/>
          <p:nvPr/>
        </p:nvSpPr>
        <p:spPr>
          <a:xfrm>
            <a:off x="7558024" y="3085181"/>
            <a:ext cx="247481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Economic Development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Magnet for life science growth 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Filled lab &amp; GMP spaces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Tax revenue</a:t>
            </a:r>
          </a:p>
        </p:txBody>
      </p:sp>
      <p:cxnSp>
        <p:nvCxnSpPr>
          <p:cNvPr id="3" name="Google Shape;118;p5">
            <a:extLst>
              <a:ext uri="{FF2B5EF4-FFF2-40B4-BE49-F238E27FC236}">
                <a16:creationId xmlns:a16="http://schemas.microsoft.com/office/drawing/2014/main" id="{CFA3DC8E-85DD-AD67-A43E-7C7A22B77062}"/>
              </a:ext>
            </a:extLst>
          </p:cNvPr>
          <p:cNvCxnSpPr>
            <a:cxnSpLocks/>
          </p:cNvCxnSpPr>
          <p:nvPr/>
        </p:nvCxnSpPr>
        <p:spPr>
          <a:xfrm>
            <a:off x="151582" y="1022040"/>
            <a:ext cx="1075721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Graphic 10" descr="Office Chair outline">
            <a:extLst>
              <a:ext uri="{FF2B5EF4-FFF2-40B4-BE49-F238E27FC236}">
                <a16:creationId xmlns:a16="http://schemas.microsoft.com/office/drawing/2014/main" id="{4DABA88F-F268-A5D5-6E33-F659BEA104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30783" y="1570959"/>
            <a:ext cx="1356018" cy="13560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FFDA2A-4B8F-2A2D-460D-75F286CC1C5D}"/>
              </a:ext>
            </a:extLst>
          </p:cNvPr>
          <p:cNvSpPr txBox="1"/>
          <p:nvPr/>
        </p:nvSpPr>
        <p:spPr>
          <a:xfrm>
            <a:off x="9877391" y="3092802"/>
            <a:ext cx="216217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Job Creation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Hub for talent matching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Find executives for start-ups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Find scientists for start-ups</a:t>
            </a:r>
          </a:p>
          <a:p>
            <a:pPr lvl="1" algn="ctr"/>
            <a:endParaRPr lang="en-US" i="1" dirty="0"/>
          </a:p>
          <a:p>
            <a:pPr lvl="1" algn="ctr"/>
            <a:r>
              <a:rPr lang="en-US" i="1" dirty="0"/>
              <a:t>Networking with other founders</a:t>
            </a:r>
          </a:p>
        </p:txBody>
      </p:sp>
    </p:spTree>
    <p:extLst>
      <p:ext uri="{BB962C8B-B14F-4D97-AF65-F5344CB8AC3E}">
        <p14:creationId xmlns:p14="http://schemas.microsoft.com/office/powerpoint/2010/main" val="428340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b="1" dirty="0"/>
              <a:t>Future Services Offered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99FC9623-4DA0-9985-F76A-0D760D9FA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181888"/>
              </p:ext>
            </p:extLst>
          </p:nvPr>
        </p:nvGraphicFramePr>
        <p:xfrm>
          <a:off x="838199" y="1445740"/>
          <a:ext cx="10801865" cy="505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Google Shape;118;p5">
            <a:extLst>
              <a:ext uri="{FF2B5EF4-FFF2-40B4-BE49-F238E27FC236}">
                <a16:creationId xmlns:a16="http://schemas.microsoft.com/office/drawing/2014/main" id="{DEDF1835-F792-77E0-3340-EB406E6A1D00}"/>
              </a:ext>
            </a:extLst>
          </p:cNvPr>
          <p:cNvCxnSpPr>
            <a:cxnSpLocks/>
          </p:cNvCxnSpPr>
          <p:nvPr/>
        </p:nvCxnSpPr>
        <p:spPr>
          <a:xfrm>
            <a:off x="151582" y="1022040"/>
            <a:ext cx="904497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8794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82" y="0"/>
            <a:ext cx="10364018" cy="1133693"/>
          </a:xfrm>
        </p:spPr>
        <p:txBody>
          <a:bodyPr>
            <a:normAutofit/>
          </a:bodyPr>
          <a:lstStyle/>
          <a:p>
            <a:r>
              <a:rPr lang="en-US" sz="5200" b="1" dirty="0"/>
              <a:t>Team</a:t>
            </a:r>
          </a:p>
        </p:txBody>
      </p:sp>
      <p:cxnSp>
        <p:nvCxnSpPr>
          <p:cNvPr id="3" name="Google Shape;118;p5">
            <a:extLst>
              <a:ext uri="{FF2B5EF4-FFF2-40B4-BE49-F238E27FC236}">
                <a16:creationId xmlns:a16="http://schemas.microsoft.com/office/drawing/2014/main" id="{DEDF1835-F792-77E0-3340-EB406E6A1D00}"/>
              </a:ext>
            </a:extLst>
          </p:cNvPr>
          <p:cNvCxnSpPr>
            <a:cxnSpLocks/>
          </p:cNvCxnSpPr>
          <p:nvPr/>
        </p:nvCxnSpPr>
        <p:spPr>
          <a:xfrm>
            <a:off x="151582" y="1022040"/>
            <a:ext cx="904497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29FBF6C-B3DE-39C8-3960-7FC5D0CA6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39"/>
          <a:stretch/>
        </p:blipFill>
        <p:spPr>
          <a:xfrm>
            <a:off x="180711" y="1753527"/>
            <a:ext cx="2705100" cy="2719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37C063-2E31-1BB9-C5E6-A75E4CCE8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93" y="1753527"/>
            <a:ext cx="2705100" cy="270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57F62D-3F75-AE27-A095-51B1EE1C4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80" t="2886" r="3112" b="16737"/>
          <a:stretch/>
        </p:blipFill>
        <p:spPr>
          <a:xfrm>
            <a:off x="6094475" y="1753527"/>
            <a:ext cx="2795752" cy="2705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C1B109-92A3-F911-A0BE-D9F65B535324}"/>
              </a:ext>
            </a:extLst>
          </p:cNvPr>
          <p:cNvSpPr txBox="1"/>
          <p:nvPr/>
        </p:nvSpPr>
        <p:spPr>
          <a:xfrm>
            <a:off x="477614" y="4483839"/>
            <a:ext cx="231717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Patrick Higgins</a:t>
            </a:r>
            <a:endParaRPr lang="en-US" i="1" dirty="0"/>
          </a:p>
          <a:p>
            <a:pPr lvl="1" algn="ctr"/>
            <a:endParaRPr lang="en-US" b="1" i="1" dirty="0"/>
          </a:p>
          <a:p>
            <a:pPr lvl="1" algn="ctr"/>
            <a:r>
              <a:rPr lang="en-US" b="1" i="1" dirty="0"/>
              <a:t>Experience: </a:t>
            </a:r>
            <a:r>
              <a:rPr lang="en-US" i="1" dirty="0"/>
              <a:t>Director, Service Line/Network Integration; Business Development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B4E81-6D80-CF51-1341-83905E8C24BB}"/>
              </a:ext>
            </a:extLst>
          </p:cNvPr>
          <p:cNvSpPr txBox="1"/>
          <p:nvPr/>
        </p:nvSpPr>
        <p:spPr>
          <a:xfrm>
            <a:off x="3220215" y="4483839"/>
            <a:ext cx="23171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Heather Maia</a:t>
            </a:r>
            <a:endParaRPr lang="en-US" i="1" dirty="0"/>
          </a:p>
          <a:p>
            <a:pPr lvl="1" algn="ctr"/>
            <a:endParaRPr lang="en-US" b="1" i="1" dirty="0"/>
          </a:p>
          <a:p>
            <a:pPr lvl="1" algn="ctr"/>
            <a:r>
              <a:rPr lang="en-US" b="1" i="1" dirty="0"/>
              <a:t>Experience: </a:t>
            </a:r>
            <a:r>
              <a:rPr lang="en-US" i="1" dirty="0"/>
              <a:t>CPA (Partner/Manager); CFO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C21EF-BFD6-37E6-B544-A4347592186D}"/>
              </a:ext>
            </a:extLst>
          </p:cNvPr>
          <p:cNvSpPr txBox="1"/>
          <p:nvPr/>
        </p:nvSpPr>
        <p:spPr>
          <a:xfrm>
            <a:off x="6411534" y="4497373"/>
            <a:ext cx="23171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Andrew </a:t>
            </a:r>
            <a:r>
              <a:rPr lang="en-US" sz="1800" b="1" dirty="0" err="1"/>
              <a:t>Tsourkas</a:t>
            </a:r>
            <a:endParaRPr lang="en-US" i="1" dirty="0"/>
          </a:p>
          <a:p>
            <a:pPr lvl="1" algn="ctr"/>
            <a:endParaRPr lang="en-US" b="1" i="1" dirty="0"/>
          </a:p>
          <a:p>
            <a:pPr lvl="1" algn="ctr"/>
            <a:r>
              <a:rPr lang="en-US" b="1" i="1" dirty="0"/>
              <a:t>Experience: </a:t>
            </a:r>
            <a:r>
              <a:rPr lang="en-US" i="1" dirty="0"/>
              <a:t>Penn faculty; Scientific Founder</a:t>
            </a:r>
          </a:p>
        </p:txBody>
      </p:sp>
      <p:pic>
        <p:nvPicPr>
          <p:cNvPr id="8" name="Picture 7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08A4405F-EAE3-1010-0544-D8E04D63D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552" y="1753527"/>
            <a:ext cx="2674007" cy="2705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FB75A7-35A0-F6CC-62A5-B4FB63F82115}"/>
              </a:ext>
            </a:extLst>
          </p:cNvPr>
          <p:cNvSpPr txBox="1"/>
          <p:nvPr/>
        </p:nvSpPr>
        <p:spPr>
          <a:xfrm>
            <a:off x="9196552" y="4458627"/>
            <a:ext cx="25178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Connie Zhang</a:t>
            </a:r>
            <a:endParaRPr lang="en-US" i="1" dirty="0"/>
          </a:p>
          <a:p>
            <a:pPr lvl="1" algn="ctr"/>
            <a:endParaRPr lang="en-US" b="1" i="1" dirty="0"/>
          </a:p>
          <a:p>
            <a:pPr lvl="1" algn="ctr"/>
            <a:r>
              <a:rPr lang="en-US" b="1" i="1" dirty="0"/>
              <a:t>Experience: </a:t>
            </a:r>
            <a:r>
              <a:rPr lang="en-US" i="1" dirty="0"/>
              <a:t>CPA; Audits / Internal Controls; Consulting</a:t>
            </a:r>
          </a:p>
        </p:txBody>
      </p:sp>
    </p:spTree>
    <p:extLst>
      <p:ext uri="{BB962C8B-B14F-4D97-AF65-F5344CB8AC3E}">
        <p14:creationId xmlns:p14="http://schemas.microsoft.com/office/powerpoint/2010/main" val="205646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7D8A447-A316-6A53-5BB6-D8DD16184D79}"/>
              </a:ext>
            </a:extLst>
          </p:cNvPr>
          <p:cNvSpPr txBox="1">
            <a:spLocks/>
          </p:cNvSpPr>
          <p:nvPr/>
        </p:nvSpPr>
        <p:spPr>
          <a:xfrm>
            <a:off x="268014" y="266913"/>
            <a:ext cx="11655972" cy="101385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Start-Ups: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Driving Innovation &amp; Economic Growth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062535-FF11-5F35-A5AF-A98BB3CDC7C5}"/>
              </a:ext>
            </a:extLst>
          </p:cNvPr>
          <p:cNvGrpSpPr/>
          <p:nvPr/>
        </p:nvGrpSpPr>
        <p:grpSpPr>
          <a:xfrm>
            <a:off x="3234844" y="2711932"/>
            <a:ext cx="8103214" cy="2890082"/>
            <a:chOff x="451945" y="1846080"/>
            <a:chExt cx="7041931" cy="2511566"/>
          </a:xfrm>
        </p:grpSpPr>
        <p:pic>
          <p:nvPicPr>
            <p:cNvPr id="28" name="Picture 27" descr="A close-up of a product&#10;&#10;Description automatically generated">
              <a:extLst>
                <a:ext uri="{FF2B5EF4-FFF2-40B4-BE49-F238E27FC236}">
                  <a16:creationId xmlns:a16="http://schemas.microsoft.com/office/drawing/2014/main" id="{9A461A41-A875-857E-A2C6-E94D67BFDB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4"/>
            <a:stretch/>
          </p:blipFill>
          <p:spPr>
            <a:xfrm>
              <a:off x="451945" y="1846080"/>
              <a:ext cx="7041931" cy="2254160"/>
            </a:xfrm>
            <a:prstGeom prst="rect">
              <a:avLst/>
            </a:prstGeom>
          </p:spPr>
        </p:pic>
        <p:pic>
          <p:nvPicPr>
            <p:cNvPr id="32" name="Picture 31" descr="A poster with a rocket in the air&#10;&#10;Description automatically generated">
              <a:extLst>
                <a:ext uri="{FF2B5EF4-FFF2-40B4-BE49-F238E27FC236}">
                  <a16:creationId xmlns:a16="http://schemas.microsoft.com/office/drawing/2014/main" id="{FAF4598C-DB0D-CCC7-85DA-CF49E330F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416" y="2111222"/>
              <a:ext cx="2073289" cy="2246424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1633B74-6DB2-4DD5-4842-0A6D5009F582}"/>
              </a:ext>
            </a:extLst>
          </p:cNvPr>
          <p:cNvSpPr txBox="1"/>
          <p:nvPr/>
        </p:nvSpPr>
        <p:spPr>
          <a:xfrm>
            <a:off x="6632722" y="5448125"/>
            <a:ext cx="4923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Association of University Technology Managers (AUTM)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7B4A6E6-A853-6109-42FD-E57DF5AC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87" y="2001722"/>
            <a:ext cx="1788071" cy="4664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7D8A447-A316-6A53-5BB6-D8DD16184D79}"/>
              </a:ext>
            </a:extLst>
          </p:cNvPr>
          <p:cNvSpPr txBox="1">
            <a:spLocks/>
          </p:cNvSpPr>
          <p:nvPr/>
        </p:nvSpPr>
        <p:spPr>
          <a:xfrm>
            <a:off x="210207" y="193143"/>
            <a:ext cx="11655972" cy="127721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Most </a:t>
            </a: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Inventions 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Never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Translate into Start-Ups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C6FC56-013E-17A4-918A-E19F7B16FAA0}"/>
              </a:ext>
            </a:extLst>
          </p:cNvPr>
          <p:cNvGrpSpPr/>
          <p:nvPr/>
        </p:nvGrpSpPr>
        <p:grpSpPr>
          <a:xfrm>
            <a:off x="-19364" y="788276"/>
            <a:ext cx="12222226" cy="6069724"/>
            <a:chOff x="-183094" y="1091847"/>
            <a:chExt cx="12375095" cy="5766153"/>
          </a:xfrm>
        </p:grpSpPr>
        <p:pic>
          <p:nvPicPr>
            <p:cNvPr id="5" name="Picture 4" descr="A picture containing night sky&#10;&#10;Description automatically generated">
              <a:extLst>
                <a:ext uri="{FF2B5EF4-FFF2-40B4-BE49-F238E27FC236}">
                  <a16:creationId xmlns:a16="http://schemas.microsoft.com/office/drawing/2014/main" id="{437E1DB9-2DE4-FCB2-66C0-04EE879D8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3094" y="1091847"/>
              <a:ext cx="12375095" cy="576615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8221F4-50A4-D38E-B3BE-F4EB597F5C20}"/>
                </a:ext>
              </a:extLst>
            </p:cNvPr>
            <p:cNvSpPr txBox="1"/>
            <p:nvPr/>
          </p:nvSpPr>
          <p:spPr>
            <a:xfrm>
              <a:off x="4963931" y="6441619"/>
              <a:ext cx="1415847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300" b="1" dirty="0">
                  <a:solidFill>
                    <a:schemeClr val="bg1"/>
                  </a:solidFill>
                </a:rPr>
                <a:t>Academia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1B02A0-6B1B-EE12-53D2-458881DAA742}"/>
                </a:ext>
              </a:extLst>
            </p:cNvPr>
            <p:cNvSpPr txBox="1"/>
            <p:nvPr/>
          </p:nvSpPr>
          <p:spPr>
            <a:xfrm>
              <a:off x="10860847" y="6455581"/>
              <a:ext cx="1132068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300" b="1">
                  <a:solidFill>
                    <a:schemeClr val="bg1"/>
                  </a:solidFill>
                </a:rPr>
                <a:t>Start-Up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880753-36DD-8ED3-30D8-16A07F3FD793}"/>
                </a:ext>
              </a:extLst>
            </p:cNvPr>
            <p:cNvSpPr txBox="1"/>
            <p:nvPr/>
          </p:nvSpPr>
          <p:spPr>
            <a:xfrm>
              <a:off x="2518121" y="5526951"/>
              <a:ext cx="723193" cy="30777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R &amp; 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8F10C1-753F-765A-54C0-DEC7F91C0A6A}"/>
                </a:ext>
              </a:extLst>
            </p:cNvPr>
            <p:cNvSpPr txBox="1"/>
            <p:nvPr/>
          </p:nvSpPr>
          <p:spPr>
            <a:xfrm>
              <a:off x="5344409" y="3977151"/>
              <a:ext cx="1229913" cy="30777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Disclosures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8298452-DCC3-C417-12BC-C969169F0B3B}"/>
              </a:ext>
            </a:extLst>
          </p:cNvPr>
          <p:cNvSpPr txBox="1"/>
          <p:nvPr/>
        </p:nvSpPr>
        <p:spPr>
          <a:xfrm>
            <a:off x="9928184" y="1997028"/>
            <a:ext cx="191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998 University Start-ups Formed in 2022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A49E6E-9EFC-4B03-6AC4-375DA8AA4090}"/>
              </a:ext>
            </a:extLst>
          </p:cNvPr>
          <p:cNvSpPr txBox="1"/>
          <p:nvPr/>
        </p:nvSpPr>
        <p:spPr>
          <a:xfrm>
            <a:off x="10663096" y="2475100"/>
            <a:ext cx="1539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AUTM surveys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D9343F-E522-3582-2D9A-E43EE680FDBA}"/>
              </a:ext>
            </a:extLst>
          </p:cNvPr>
          <p:cNvSpPr txBox="1"/>
          <p:nvPr/>
        </p:nvSpPr>
        <p:spPr>
          <a:xfrm>
            <a:off x="3983420" y="1977768"/>
            <a:ext cx="4109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24,140 University Disclosures in 2022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1179F5-D9E7-6B67-2E20-6AF60EEA394E}"/>
              </a:ext>
            </a:extLst>
          </p:cNvPr>
          <p:cNvSpPr txBox="1"/>
          <p:nvPr/>
        </p:nvSpPr>
        <p:spPr>
          <a:xfrm>
            <a:off x="7260351" y="5178483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40% of University Start-Ups are ”Walking Dead”</a:t>
            </a:r>
          </a:p>
          <a:p>
            <a:pPr>
              <a:buClr>
                <a:schemeClr val="bg1">
                  <a:lumMod val="75000"/>
                </a:schemeClr>
              </a:buClr>
            </a:pPr>
            <a:endParaRPr lang="en-US" sz="800" dirty="0"/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7% never get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0164E-20D5-0FF1-DD55-8D230C640C32}"/>
              </a:ext>
            </a:extLst>
          </p:cNvPr>
          <p:cNvSpPr txBox="1"/>
          <p:nvPr/>
        </p:nvSpPr>
        <p:spPr>
          <a:xfrm>
            <a:off x="8525050" y="6071788"/>
            <a:ext cx="19199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Nat. Biotech, 2020</a:t>
            </a:r>
          </a:p>
        </p:txBody>
      </p:sp>
    </p:spTree>
    <p:extLst>
      <p:ext uri="{BB962C8B-B14F-4D97-AF65-F5344CB8AC3E}">
        <p14:creationId xmlns:p14="http://schemas.microsoft.com/office/powerpoint/2010/main" val="185878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4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13" y="705895"/>
            <a:ext cx="6894576" cy="12107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Problem: Faculty Have No Time …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ED6925D-F466-1BF4-FBDD-27E7164AE8AD}"/>
              </a:ext>
            </a:extLst>
          </p:cNvPr>
          <p:cNvSpPr txBox="1">
            <a:spLocks/>
          </p:cNvSpPr>
          <p:nvPr/>
        </p:nvSpPr>
        <p:spPr>
          <a:xfrm>
            <a:off x="5920064" y="5743559"/>
            <a:ext cx="6212665" cy="88360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and Little Know-How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550548-DD62-57F9-BF84-31E0121E1A2D}"/>
              </a:ext>
            </a:extLst>
          </p:cNvPr>
          <p:cNvGrpSpPr/>
          <p:nvPr/>
        </p:nvGrpSpPr>
        <p:grpSpPr>
          <a:xfrm>
            <a:off x="254501" y="2576256"/>
            <a:ext cx="4748040" cy="4229953"/>
            <a:chOff x="262735" y="1254618"/>
            <a:chExt cx="4748040" cy="4229953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DF83193A-5812-5204-A23C-28545D794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35" y="2129362"/>
              <a:ext cx="2895659" cy="334114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FA2E37-ED87-11F9-4ACE-71EE56D8D76C}"/>
                </a:ext>
              </a:extLst>
            </p:cNvPr>
            <p:cNvSpPr/>
            <p:nvPr/>
          </p:nvSpPr>
          <p:spPr>
            <a:xfrm>
              <a:off x="316681" y="1254618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50C36B-0ACB-CA07-B6AF-6F1460F7F6D4}"/>
                </a:ext>
              </a:extLst>
            </p:cNvPr>
            <p:cNvSpPr/>
            <p:nvPr/>
          </p:nvSpPr>
          <p:spPr>
            <a:xfrm>
              <a:off x="2439701" y="1487920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44DD730-5762-F81F-2042-398E0FF951BF}"/>
                </a:ext>
              </a:extLst>
            </p:cNvPr>
            <p:cNvSpPr/>
            <p:nvPr/>
          </p:nvSpPr>
          <p:spPr>
            <a:xfrm>
              <a:off x="3733775" y="2780130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6D0C63A-0236-C6F1-4238-4E39D1F1EF85}"/>
                </a:ext>
              </a:extLst>
            </p:cNvPr>
            <p:cNvSpPr/>
            <p:nvPr/>
          </p:nvSpPr>
          <p:spPr>
            <a:xfrm>
              <a:off x="4032090" y="4505886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A31D6A-6399-2199-B272-AECAB817A810}"/>
                </a:ext>
              </a:extLst>
            </p:cNvPr>
            <p:cNvSpPr txBox="1"/>
            <p:nvPr/>
          </p:nvSpPr>
          <p:spPr>
            <a:xfrm>
              <a:off x="360342" y="1605460"/>
              <a:ext cx="935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Research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B35324-C400-275C-52AC-909979B27E42}"/>
                </a:ext>
              </a:extLst>
            </p:cNvPr>
            <p:cNvSpPr txBox="1"/>
            <p:nvPr/>
          </p:nvSpPr>
          <p:spPr>
            <a:xfrm>
              <a:off x="2461531" y="1807483"/>
              <a:ext cx="935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Advising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B79EBB-A51B-EA6D-F673-7A8EA76B5ACA}"/>
                </a:ext>
              </a:extLst>
            </p:cNvPr>
            <p:cNvSpPr txBox="1"/>
            <p:nvPr/>
          </p:nvSpPr>
          <p:spPr>
            <a:xfrm>
              <a:off x="3774189" y="3130972"/>
              <a:ext cx="935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Teaching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F9AB1-7F1B-47DE-68ED-06954C03F84B}"/>
                </a:ext>
              </a:extLst>
            </p:cNvPr>
            <p:cNvSpPr txBox="1"/>
            <p:nvPr/>
          </p:nvSpPr>
          <p:spPr>
            <a:xfrm>
              <a:off x="4053920" y="4856728"/>
              <a:ext cx="935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Service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C8E6A9-2FDC-A648-FC90-C46FB4F5D8C2}"/>
              </a:ext>
            </a:extLst>
          </p:cNvPr>
          <p:cNvGrpSpPr/>
          <p:nvPr/>
        </p:nvGrpSpPr>
        <p:grpSpPr>
          <a:xfrm>
            <a:off x="7666733" y="534974"/>
            <a:ext cx="4430674" cy="4870707"/>
            <a:chOff x="7645712" y="567192"/>
            <a:chExt cx="4430674" cy="48707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5721B6-5E87-96AC-8055-2342A9CB2EFB}"/>
                </a:ext>
              </a:extLst>
            </p:cNvPr>
            <p:cNvSpPr txBox="1"/>
            <p:nvPr/>
          </p:nvSpPr>
          <p:spPr>
            <a:xfrm>
              <a:off x="8550779" y="4948557"/>
              <a:ext cx="471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 &amp; 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0266BB-1C11-CB4E-A151-FB9F80EA1E79}"/>
                </a:ext>
              </a:extLst>
            </p:cNvPr>
            <p:cNvSpPr txBox="1"/>
            <p:nvPr/>
          </p:nvSpPr>
          <p:spPr>
            <a:xfrm>
              <a:off x="10731819" y="4275542"/>
              <a:ext cx="802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Patent Filed</a:t>
              </a:r>
            </a:p>
          </p:txBody>
        </p:sp>
        <p:pic>
          <p:nvPicPr>
            <p:cNvPr id="21" name="Picture 20" descr="A close-up of 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A5B18E84-7051-4626-FEEA-9D10F5035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9989292" y="2085455"/>
              <a:ext cx="1939383" cy="335244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E51A30E-FA27-E9DF-4853-71D2BC1335C5}"/>
                </a:ext>
              </a:extLst>
            </p:cNvPr>
            <p:cNvSpPr/>
            <p:nvPr/>
          </p:nvSpPr>
          <p:spPr>
            <a:xfrm>
              <a:off x="7866272" y="1654098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6D9454-A052-6617-5A88-62B5FD7119D5}"/>
                </a:ext>
              </a:extLst>
            </p:cNvPr>
            <p:cNvSpPr txBox="1"/>
            <p:nvPr/>
          </p:nvSpPr>
          <p:spPr>
            <a:xfrm>
              <a:off x="7792355" y="1820274"/>
              <a:ext cx="11265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Payroll, Accounting, Taxes?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457ED4C-07C4-89FA-1717-137552CE42CF}"/>
                </a:ext>
              </a:extLst>
            </p:cNvPr>
            <p:cNvSpPr/>
            <p:nvPr/>
          </p:nvSpPr>
          <p:spPr>
            <a:xfrm>
              <a:off x="9285287" y="797607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CFA6E6-6685-00C1-64DA-2015EF559563}"/>
                </a:ext>
              </a:extLst>
            </p:cNvPr>
            <p:cNvSpPr/>
            <p:nvPr/>
          </p:nvSpPr>
          <p:spPr>
            <a:xfrm>
              <a:off x="7645712" y="3057255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1474F0-61E0-F023-DDD2-E729164C5F12}"/>
                </a:ext>
              </a:extLst>
            </p:cNvPr>
            <p:cNvSpPr/>
            <p:nvPr/>
          </p:nvSpPr>
          <p:spPr>
            <a:xfrm>
              <a:off x="8059073" y="4459214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366F9C6-39FA-34FE-CC05-613F21FA7083}"/>
                </a:ext>
              </a:extLst>
            </p:cNvPr>
            <p:cNvSpPr/>
            <p:nvPr/>
          </p:nvSpPr>
          <p:spPr>
            <a:xfrm>
              <a:off x="11014230" y="567192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14C933-28EF-C044-5A50-33F0A3108FE8}"/>
                </a:ext>
              </a:extLst>
            </p:cNvPr>
            <p:cNvSpPr txBox="1"/>
            <p:nvPr/>
          </p:nvSpPr>
          <p:spPr>
            <a:xfrm>
              <a:off x="9312839" y="1125466"/>
              <a:ext cx="923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Insurance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70F28C-4252-6F39-432D-24EE6E24DE6F}"/>
                </a:ext>
              </a:extLst>
            </p:cNvPr>
            <p:cNvSpPr txBox="1"/>
            <p:nvPr/>
          </p:nvSpPr>
          <p:spPr>
            <a:xfrm>
              <a:off x="10940600" y="820798"/>
              <a:ext cx="113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Legal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Documents?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8AE612F-3E8C-851A-BD46-F3B250A83F40}"/>
                </a:ext>
              </a:extLst>
            </p:cNvPr>
            <p:cNvSpPr txBox="1"/>
            <p:nvPr/>
          </p:nvSpPr>
          <p:spPr>
            <a:xfrm>
              <a:off x="7645712" y="3316812"/>
              <a:ext cx="923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Cap Table?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E82179D-A798-6878-2BF7-9E8DF377A102}"/>
                </a:ext>
              </a:extLst>
            </p:cNvPr>
            <p:cNvSpPr txBox="1"/>
            <p:nvPr/>
          </p:nvSpPr>
          <p:spPr>
            <a:xfrm>
              <a:off x="7983286" y="4741163"/>
              <a:ext cx="1130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Employee Benefits?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67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Starting  a Company is Too Big of a Push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9182D4-00B5-7AE5-036E-0CD067B45940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Faculty have too much to learn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don’t know where to start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need push-button solutions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78E639-2D38-1565-89C3-013281EC6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10155" y="1118038"/>
            <a:ext cx="10204377" cy="57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1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D326F31C-D4D4-38AE-16FA-2871D104D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731" b="8203"/>
          <a:stretch/>
        </p:blipFill>
        <p:spPr>
          <a:xfrm>
            <a:off x="0" y="1341396"/>
            <a:ext cx="5379658" cy="5516604"/>
          </a:xfrm>
          <a:prstGeom prst="rect">
            <a:avLst/>
          </a:prstGeom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Our Mission</a:t>
            </a:r>
            <a:endParaRPr dirty="0"/>
          </a:p>
        </p:txBody>
      </p:sp>
      <p:cxnSp>
        <p:nvCxnSpPr>
          <p:cNvPr id="118" name="Google Shape;118;p5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508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Google Shape;116;p5">
            <a:extLst>
              <a:ext uri="{FF2B5EF4-FFF2-40B4-BE49-F238E27FC236}">
                <a16:creationId xmlns:a16="http://schemas.microsoft.com/office/drawing/2014/main" id="{A45F9461-F6C0-DB53-FA2D-6AEEBA7AF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430108"/>
              </p:ext>
            </p:extLst>
          </p:nvPr>
        </p:nvGraphicFramePr>
        <p:xfrm>
          <a:off x="4965431" y="2475610"/>
          <a:ext cx="6586489" cy="351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" y="673770"/>
            <a:ext cx="3668785" cy="2027227"/>
          </a:xfrm>
        </p:spPr>
        <p:txBody>
          <a:bodyPr anchor="t">
            <a:normAutofit/>
          </a:bodyPr>
          <a:lstStyle/>
          <a:p>
            <a:r>
              <a:rPr lang="en-US" sz="4600" b="1" dirty="0" err="1">
                <a:solidFill>
                  <a:srgbClr val="FFFFFF"/>
                </a:solidFill>
              </a:rPr>
              <a:t>StreamLaunch</a:t>
            </a:r>
            <a:r>
              <a:rPr lang="en-US" sz="4600" b="1" dirty="0">
                <a:solidFill>
                  <a:srgbClr val="FFFFFF"/>
                </a:solidFill>
              </a:rPr>
              <a:t> </a:t>
            </a:r>
            <a:br>
              <a:rPr lang="en-US" sz="4600" b="1" dirty="0">
                <a:solidFill>
                  <a:srgbClr val="FFFFFF"/>
                </a:solidFill>
              </a:rPr>
            </a:br>
            <a:r>
              <a:rPr lang="en-US" sz="4600" b="1" dirty="0">
                <a:solidFill>
                  <a:srgbClr val="FFFFFF"/>
                </a:solidFill>
              </a:rPr>
              <a:t>makes it easy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B94700-1ECB-8AD4-97AB-4086F2FAC2B9}"/>
              </a:ext>
            </a:extLst>
          </p:cNvPr>
          <p:cNvGrpSpPr/>
          <p:nvPr/>
        </p:nvGrpSpPr>
        <p:grpSpPr>
          <a:xfrm>
            <a:off x="5217024" y="531096"/>
            <a:ext cx="6306604" cy="6167096"/>
            <a:chOff x="4820787" y="428557"/>
            <a:chExt cx="6228474" cy="6090693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568D600A-2C56-A939-2B33-52E71E74D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5" y="1418590"/>
              <a:ext cx="4000683" cy="400068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FB3893-207E-9351-B7A3-C4A8E9CC194E}"/>
                </a:ext>
              </a:extLst>
            </p:cNvPr>
            <p:cNvSpPr/>
            <p:nvPr/>
          </p:nvSpPr>
          <p:spPr>
            <a:xfrm>
              <a:off x="8876454" y="846145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675F68-FA10-28B8-B3E7-724DAF70999E}"/>
                </a:ext>
              </a:extLst>
            </p:cNvPr>
            <p:cNvSpPr txBox="1"/>
            <p:nvPr/>
          </p:nvSpPr>
          <p:spPr>
            <a:xfrm>
              <a:off x="8802537" y="1196277"/>
              <a:ext cx="1126518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Accounting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6BB6E2-F987-7807-1051-48C24EC61EC6}"/>
                </a:ext>
              </a:extLst>
            </p:cNvPr>
            <p:cNvSpPr/>
            <p:nvPr/>
          </p:nvSpPr>
          <p:spPr>
            <a:xfrm>
              <a:off x="9778698" y="1805536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B3ECBA-7395-52FB-C00D-12858866DEAC}"/>
                </a:ext>
              </a:extLst>
            </p:cNvPr>
            <p:cNvSpPr/>
            <p:nvPr/>
          </p:nvSpPr>
          <p:spPr>
            <a:xfrm>
              <a:off x="5217201" y="1805536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6FA3066-6FCF-EB21-BAE5-498CE589A2B5}"/>
                </a:ext>
              </a:extLst>
            </p:cNvPr>
            <p:cNvSpPr/>
            <p:nvPr/>
          </p:nvSpPr>
          <p:spPr>
            <a:xfrm>
              <a:off x="6117020" y="5188442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C58EEA-812F-0DE1-E3B0-6F2894E0B436}"/>
                </a:ext>
              </a:extLst>
            </p:cNvPr>
            <p:cNvSpPr/>
            <p:nvPr/>
          </p:nvSpPr>
          <p:spPr>
            <a:xfrm>
              <a:off x="5217201" y="4201717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D0DBA3-9ABD-3CA6-B318-8F4F4BCE1898}"/>
                </a:ext>
              </a:extLst>
            </p:cNvPr>
            <p:cNvSpPr txBox="1"/>
            <p:nvPr/>
          </p:nvSpPr>
          <p:spPr>
            <a:xfrm>
              <a:off x="9816550" y="2062206"/>
              <a:ext cx="92358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Employee Benefits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966343-493B-354A-E358-25C3FD473582}"/>
                </a:ext>
              </a:extLst>
            </p:cNvPr>
            <p:cNvSpPr txBox="1"/>
            <p:nvPr/>
          </p:nvSpPr>
          <p:spPr>
            <a:xfrm>
              <a:off x="5138650" y="4468951"/>
              <a:ext cx="1135786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Legal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Documents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7B27E9-E667-45DF-ACAF-9C14FFFED813}"/>
                </a:ext>
              </a:extLst>
            </p:cNvPr>
            <p:cNvSpPr txBox="1"/>
            <p:nvPr/>
          </p:nvSpPr>
          <p:spPr>
            <a:xfrm>
              <a:off x="5244753" y="1980751"/>
              <a:ext cx="92358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On-Boarding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B12138-1114-D475-33D0-006F39CC5BCB}"/>
                </a:ext>
              </a:extLst>
            </p:cNvPr>
            <p:cNvSpPr txBox="1"/>
            <p:nvPr/>
          </p:nvSpPr>
          <p:spPr>
            <a:xfrm>
              <a:off x="6041233" y="5470391"/>
              <a:ext cx="1130258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Company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Formation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69A7FD1-C6FA-1046-F532-9E7B619AF2EB}"/>
                </a:ext>
              </a:extLst>
            </p:cNvPr>
            <p:cNvSpPr/>
            <p:nvPr/>
          </p:nvSpPr>
          <p:spPr>
            <a:xfrm>
              <a:off x="6096000" y="846145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318FA1-C1E4-0B4B-5EC9-ECE3F4D9DB3D}"/>
                </a:ext>
              </a:extLst>
            </p:cNvPr>
            <p:cNvSpPr txBox="1"/>
            <p:nvPr/>
          </p:nvSpPr>
          <p:spPr>
            <a:xfrm>
              <a:off x="6043103" y="1181361"/>
              <a:ext cx="1126518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Payroll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2D6333-7A6E-807B-9DC1-92A0BAC7DE5E}"/>
                </a:ext>
              </a:extLst>
            </p:cNvPr>
            <p:cNvSpPr/>
            <p:nvPr/>
          </p:nvSpPr>
          <p:spPr>
            <a:xfrm>
              <a:off x="7504135" y="428557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0A6AB4-F764-1CDE-07DD-9085A99099DA}"/>
                </a:ext>
              </a:extLst>
            </p:cNvPr>
            <p:cNvSpPr txBox="1"/>
            <p:nvPr/>
          </p:nvSpPr>
          <p:spPr>
            <a:xfrm>
              <a:off x="7531687" y="695002"/>
              <a:ext cx="92358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BO, WC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Insurance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B5E2B03-5E9F-EAAA-1E28-B14F63935746}"/>
                </a:ext>
              </a:extLst>
            </p:cNvPr>
            <p:cNvSpPr/>
            <p:nvPr/>
          </p:nvSpPr>
          <p:spPr>
            <a:xfrm>
              <a:off x="4914441" y="3021597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5946D4-8E1B-F5C3-0A73-B898FC60DE76}"/>
                </a:ext>
              </a:extLst>
            </p:cNvPr>
            <p:cNvSpPr txBox="1"/>
            <p:nvPr/>
          </p:nvSpPr>
          <p:spPr>
            <a:xfrm>
              <a:off x="4820787" y="3372439"/>
              <a:ext cx="1165991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Registrations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8ECF74-7BD3-26EE-8833-681D88907381}"/>
                </a:ext>
              </a:extLst>
            </p:cNvPr>
            <p:cNvSpPr/>
            <p:nvPr/>
          </p:nvSpPr>
          <p:spPr>
            <a:xfrm>
              <a:off x="7520515" y="5573325"/>
              <a:ext cx="945925" cy="9459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03B92F-3A75-110C-3B78-209839BE6FCB}"/>
                </a:ext>
              </a:extLst>
            </p:cNvPr>
            <p:cNvSpPr txBox="1"/>
            <p:nvPr/>
          </p:nvSpPr>
          <p:spPr>
            <a:xfrm>
              <a:off x="7547145" y="5769260"/>
              <a:ext cx="892664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Off-Boarding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84B4F5B-1D7F-A9BE-ED19-007BAD32CFCC}"/>
                </a:ext>
              </a:extLst>
            </p:cNvPr>
            <p:cNvSpPr/>
            <p:nvPr/>
          </p:nvSpPr>
          <p:spPr>
            <a:xfrm>
              <a:off x="10070576" y="3021597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083886-CC62-62D5-E407-5A52D953F9F5}"/>
                </a:ext>
              </a:extLst>
            </p:cNvPr>
            <p:cNvSpPr txBox="1"/>
            <p:nvPr/>
          </p:nvSpPr>
          <p:spPr>
            <a:xfrm>
              <a:off x="10107030" y="3363598"/>
              <a:ext cx="923580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Taxes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E95D2B5-B11C-C5AD-AC76-04C33275847B}"/>
                </a:ext>
              </a:extLst>
            </p:cNvPr>
            <p:cNvSpPr/>
            <p:nvPr/>
          </p:nvSpPr>
          <p:spPr>
            <a:xfrm>
              <a:off x="8897474" y="5152415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EED2FC-DA39-C6A0-A46E-4F4730527F8E}"/>
                </a:ext>
              </a:extLst>
            </p:cNvPr>
            <p:cNvSpPr txBox="1"/>
            <p:nvPr/>
          </p:nvSpPr>
          <p:spPr>
            <a:xfrm>
              <a:off x="8827330" y="5329770"/>
              <a:ext cx="1118973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Grant Management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1D93361-B7AF-C94B-6D59-189D4D03F5A0}"/>
                </a:ext>
              </a:extLst>
            </p:cNvPr>
            <p:cNvSpPr/>
            <p:nvPr/>
          </p:nvSpPr>
          <p:spPr>
            <a:xfrm>
              <a:off x="9778698" y="4201717"/>
              <a:ext cx="978685" cy="9786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282963-1DCA-CDA2-CB5D-4ED5DD7362F7}"/>
                </a:ext>
              </a:extLst>
            </p:cNvPr>
            <p:cNvSpPr txBox="1"/>
            <p:nvPr/>
          </p:nvSpPr>
          <p:spPr>
            <a:xfrm>
              <a:off x="9806250" y="4408800"/>
              <a:ext cx="923580" cy="46166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900" b="1">
                  <a:solidFill>
                    <a:schemeClr val="bg1"/>
                  </a:solidFill>
                </a:rPr>
                <a:t>Tax Credit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24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F27F88F2-7840-478B-9CF9-C2E2F09FC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73" t="26273" r="22742" b="26643"/>
          <a:stretch/>
        </p:blipFill>
        <p:spPr>
          <a:xfrm flipH="1">
            <a:off x="-13117" y="-28442"/>
            <a:ext cx="8107170" cy="68514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0F6A05-1631-BC82-3A0C-D3919257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4331" y="135796"/>
            <a:ext cx="6399939" cy="902782"/>
          </a:xfrm>
        </p:spPr>
        <p:txBody>
          <a:bodyPr anchor="t">
            <a:normAutofit/>
          </a:bodyPr>
          <a:lstStyle/>
          <a:p>
            <a:r>
              <a:rPr lang="en-US" sz="4600" b="1" dirty="0" err="1">
                <a:solidFill>
                  <a:schemeClr val="tx1"/>
                </a:solidFill>
              </a:rPr>
              <a:t>StreamLaunch</a:t>
            </a:r>
            <a:r>
              <a:rPr lang="en-US" sz="4600" b="1" dirty="0">
                <a:solidFill>
                  <a:schemeClr val="tx1"/>
                </a:solidFill>
              </a:rPr>
              <a:t> App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E5D4810-9E42-9BD1-97A9-7DCC9BA1C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77" y="990454"/>
            <a:ext cx="4432358" cy="252269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1B62A86-74ED-116A-8AEA-27AD1A01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201" y="1778695"/>
            <a:ext cx="4369365" cy="2493649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41B0226-9EE1-8A97-C730-D931B2AC4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806" y="2697682"/>
            <a:ext cx="4432358" cy="25168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FAB75D-9451-9E6A-7202-015D5C0A9A0C}"/>
              </a:ext>
            </a:extLst>
          </p:cNvPr>
          <p:cNvSpPr txBox="1"/>
          <p:nvPr/>
        </p:nvSpPr>
        <p:spPr>
          <a:xfrm>
            <a:off x="6001345" y="1083734"/>
            <a:ext cx="2687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- Streamlined User Interface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28893D-826F-C9C7-4C1D-82920DAE2D6A}"/>
              </a:ext>
            </a:extLst>
          </p:cNvPr>
          <p:cNvSpPr txBox="1"/>
          <p:nvPr/>
        </p:nvSpPr>
        <p:spPr>
          <a:xfrm>
            <a:off x="8032112" y="1936674"/>
            <a:ext cx="2687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- Grant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B944ED-40C9-9056-67E1-D23A2159B456}"/>
              </a:ext>
            </a:extLst>
          </p:cNvPr>
          <p:cNvSpPr txBox="1"/>
          <p:nvPr/>
        </p:nvSpPr>
        <p:spPr>
          <a:xfrm>
            <a:off x="9827372" y="2871630"/>
            <a:ext cx="2186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- Document Organizer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7FD1AD9-B508-BAA9-D6E4-F92D74EB858F}"/>
              </a:ext>
            </a:extLst>
          </p:cNvPr>
          <p:cNvSpPr txBox="1">
            <a:spLocks/>
          </p:cNvSpPr>
          <p:nvPr/>
        </p:nvSpPr>
        <p:spPr>
          <a:xfrm>
            <a:off x="5304514" y="5655666"/>
            <a:ext cx="7033360" cy="118274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 the functionality you need to run a start-up in a single app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1CC115-CAEE-E060-EDC7-4FF63B39DD68}"/>
              </a:ext>
            </a:extLst>
          </p:cNvPr>
          <p:cNvSpPr txBox="1"/>
          <p:nvPr/>
        </p:nvSpPr>
        <p:spPr>
          <a:xfrm>
            <a:off x="8688485" y="5181829"/>
            <a:ext cx="3376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… and so much more</a:t>
            </a:r>
          </a:p>
        </p:txBody>
      </p:sp>
    </p:spTree>
    <p:extLst>
      <p:ext uri="{BB962C8B-B14F-4D97-AF65-F5344CB8AC3E}">
        <p14:creationId xmlns:p14="http://schemas.microsoft.com/office/powerpoint/2010/main" val="311378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9968C5-FB0B-F07D-DAF4-6AA7340A7B3F}"/>
              </a:ext>
            </a:extLst>
          </p:cNvPr>
          <p:cNvSpPr txBox="1">
            <a:spLocks/>
          </p:cNvSpPr>
          <p:nvPr/>
        </p:nvSpPr>
        <p:spPr>
          <a:xfrm>
            <a:off x="546852" y="574548"/>
            <a:ext cx="5244347" cy="171907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Letting faculty focus on what they are good at …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9309D5-A517-B397-FD5D-615F6F8B5E81}"/>
              </a:ext>
            </a:extLst>
          </p:cNvPr>
          <p:cNvSpPr txBox="1">
            <a:spLocks/>
          </p:cNvSpPr>
          <p:nvPr/>
        </p:nvSpPr>
        <p:spPr>
          <a:xfrm>
            <a:off x="421163" y="2989117"/>
            <a:ext cx="4739851" cy="76126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the Science / Writing Grants</a:t>
            </a:r>
          </a:p>
        </p:txBody>
      </p:sp>
      <p:pic>
        <p:nvPicPr>
          <p:cNvPr id="12" name="Picture 1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5F012125-11CB-FF9C-2E3A-A6F1004B4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787" y="1082565"/>
            <a:ext cx="6611440" cy="48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37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{32CD8DD6-B624-B945-BD6F-08D11AD0D37C}tf16401378</Template>
  <TotalTime>12645</TotalTime>
  <Words>655</Words>
  <Application>Microsoft Macintosh PowerPoint</Application>
  <PresentationFormat>Widescreen</PresentationFormat>
  <Paragraphs>144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The Problem: Faculty Have No Time …</vt:lpstr>
      <vt:lpstr>Starting  a Company is Too Big of a Push</vt:lpstr>
      <vt:lpstr>Our Mission</vt:lpstr>
      <vt:lpstr>StreamLaunch  makes it easy</vt:lpstr>
      <vt:lpstr>StreamLaunch App</vt:lpstr>
      <vt:lpstr>PowerPoint Presentation</vt:lpstr>
      <vt:lpstr>Key Initial Offerings</vt:lpstr>
      <vt:lpstr>Funding Model</vt:lpstr>
      <vt:lpstr>America’s Seed Fund</vt:lpstr>
      <vt:lpstr>Secondary Customers &amp; Partners</vt:lpstr>
      <vt:lpstr>Future Services Offered</vt:lpstr>
      <vt:lpstr>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Higgins, Patrick</dc:creator>
  <cp:lastModifiedBy>Tsourkas, Andrew</cp:lastModifiedBy>
  <cp:revision>228</cp:revision>
  <dcterms:created xsi:type="dcterms:W3CDTF">2021-10-22T16:14:52Z</dcterms:created>
  <dcterms:modified xsi:type="dcterms:W3CDTF">2025-06-02T20:59:10Z</dcterms:modified>
</cp:coreProperties>
</file>